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60" r:id="rId2"/>
  </p:sldMasterIdLst>
  <p:notesMasterIdLst>
    <p:notesMasterId r:id="rId70"/>
  </p:notesMasterIdLst>
  <p:handoutMasterIdLst>
    <p:handoutMasterId r:id="rId71"/>
  </p:handoutMasterIdLst>
  <p:sldIdLst>
    <p:sldId id="256" r:id="rId3"/>
    <p:sldId id="362" r:id="rId4"/>
    <p:sldId id="279" r:id="rId5"/>
    <p:sldId id="282" r:id="rId6"/>
    <p:sldId id="283" r:id="rId7"/>
    <p:sldId id="285" r:id="rId8"/>
    <p:sldId id="385" r:id="rId9"/>
    <p:sldId id="288" r:id="rId10"/>
    <p:sldId id="284" r:id="rId11"/>
    <p:sldId id="289" r:id="rId12"/>
    <p:sldId id="260" r:id="rId13"/>
    <p:sldId id="316" r:id="rId14"/>
    <p:sldId id="295" r:id="rId15"/>
    <p:sldId id="291" r:id="rId16"/>
    <p:sldId id="317" r:id="rId17"/>
    <p:sldId id="293" r:id="rId18"/>
    <p:sldId id="294" r:id="rId19"/>
    <p:sldId id="364" r:id="rId20"/>
    <p:sldId id="368" r:id="rId21"/>
    <p:sldId id="380" r:id="rId22"/>
    <p:sldId id="296" r:id="rId23"/>
    <p:sldId id="340" r:id="rId24"/>
    <p:sldId id="297" r:id="rId25"/>
    <p:sldId id="299" r:id="rId26"/>
    <p:sldId id="381" r:id="rId27"/>
    <p:sldId id="382" r:id="rId28"/>
    <p:sldId id="383" r:id="rId29"/>
    <p:sldId id="384" r:id="rId30"/>
    <p:sldId id="379" r:id="rId31"/>
    <p:sldId id="365" r:id="rId32"/>
    <p:sldId id="366" r:id="rId33"/>
    <p:sldId id="305" r:id="rId34"/>
    <p:sldId id="367" r:id="rId35"/>
    <p:sldId id="369" r:id="rId36"/>
    <p:sldId id="396" r:id="rId37"/>
    <p:sldId id="397" r:id="rId38"/>
    <p:sldId id="403" r:id="rId39"/>
    <p:sldId id="399" r:id="rId40"/>
    <p:sldId id="400" r:id="rId41"/>
    <p:sldId id="401" r:id="rId42"/>
    <p:sldId id="402" r:id="rId43"/>
    <p:sldId id="310" r:id="rId44"/>
    <p:sldId id="342" r:id="rId45"/>
    <p:sldId id="326" r:id="rId46"/>
    <p:sldId id="386" r:id="rId47"/>
    <p:sldId id="387" r:id="rId48"/>
    <p:sldId id="388" r:id="rId49"/>
    <p:sldId id="389" r:id="rId50"/>
    <p:sldId id="390" r:id="rId51"/>
    <p:sldId id="391" r:id="rId52"/>
    <p:sldId id="392" r:id="rId53"/>
    <p:sldId id="393" r:id="rId54"/>
    <p:sldId id="394" r:id="rId55"/>
    <p:sldId id="312" r:id="rId56"/>
    <p:sldId id="343" r:id="rId57"/>
    <p:sldId id="328" r:id="rId58"/>
    <p:sldId id="329" r:id="rId59"/>
    <p:sldId id="330" r:id="rId60"/>
    <p:sldId id="345" r:id="rId61"/>
    <p:sldId id="335" r:id="rId62"/>
    <p:sldId id="350" r:id="rId63"/>
    <p:sldId id="348" r:id="rId64"/>
    <p:sldId id="349" r:id="rId65"/>
    <p:sldId id="404" r:id="rId66"/>
    <p:sldId id="395" r:id="rId67"/>
    <p:sldId id="363" r:id="rId68"/>
    <p:sldId id="338" r:id="rId6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73" autoAdjust="0"/>
    <p:restoredTop sz="94660"/>
  </p:normalViewPr>
  <p:slideViewPr>
    <p:cSldViewPr snapToGrid="0" showGuides="1">
      <p:cViewPr varScale="1">
        <p:scale>
          <a:sx n="85" d="100"/>
          <a:sy n="85" d="100"/>
        </p:scale>
        <p:origin x="558" y="84"/>
      </p:cViewPr>
      <p:guideLst>
        <p:guide orient="horz" pos="2160"/>
        <p:guide pos="3840"/>
      </p:guideLst>
    </p:cSldViewPr>
  </p:slideViewPr>
  <p:notesTextViewPr>
    <p:cViewPr>
      <p:scale>
        <a:sx n="1" d="1"/>
        <a:sy n="1" d="1"/>
      </p:scale>
      <p:origin x="0" y="0"/>
    </p:cViewPr>
  </p:notesTextViewPr>
  <p:sorterViewPr>
    <p:cViewPr>
      <p:scale>
        <a:sx n="100" d="100"/>
        <a:sy n="100" d="100"/>
      </p:scale>
      <p:origin x="0" y="-18648"/>
    </p:cViewPr>
  </p:sorterViewPr>
  <p:notesViewPr>
    <p:cSldViewPr snapToGrid="0">
      <p:cViewPr varScale="1">
        <p:scale>
          <a:sx n="63" d="100"/>
          <a:sy n="63" d="100"/>
        </p:scale>
        <p:origin x="280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E574AC39-44E6-425E-AF49-CF7D189F346F}" type="datetimeFigureOut">
              <a:rPr lang="en-US" smtClean="0"/>
              <a:t>10/19/2014</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6320F472-929B-459B-8D82-2FABCC5B32A0}" type="slidenum">
              <a:rPr lang="en-US" smtClean="0"/>
              <a:t>‹#›</a:t>
            </a:fld>
            <a:endParaRPr lang="en-US"/>
          </a:p>
        </p:txBody>
      </p:sp>
    </p:spTree>
    <p:extLst>
      <p:ext uri="{BB962C8B-B14F-4D97-AF65-F5344CB8AC3E}">
        <p14:creationId xmlns:p14="http://schemas.microsoft.com/office/powerpoint/2010/main" val="3202264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F2775BC-6312-42C7-B7C5-EA6783C2D9CA}" type="datetimeFigureOut">
              <a:rPr lang="en-US" smtClean="0"/>
              <a:t>10/19/2014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7F715A1-4ADC-44E0-9587-804FF39D6B22}" type="slidenum">
              <a:rPr lang="en-US" smtClean="0"/>
              <a:t>‹#›</a:t>
            </a:fld>
            <a:endParaRPr lang="en-US"/>
          </a:p>
        </p:txBody>
      </p:sp>
    </p:spTree>
    <p:extLst>
      <p:ext uri="{BB962C8B-B14F-4D97-AF65-F5344CB8AC3E}">
        <p14:creationId xmlns:p14="http://schemas.microsoft.com/office/powerpoint/2010/main" val="1729842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0FF0622-75E4-48B8-A617-5428CA5926CE}" type="datetimeFigureOut">
              <a:rPr lang="en-US" smtClean="0"/>
              <a:t>10/19/2014</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BA875541-8164-4CC7-9F2F-6F0C49BB858D}"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38044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208787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160758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1621660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F0622-75E4-48B8-A617-5428CA5926CE}"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47708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FF0622-75E4-48B8-A617-5428CA5926CE}" type="datetimeFigureOut">
              <a:rPr lang="en-US" smtClean="0"/>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3755772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FF0622-75E4-48B8-A617-5428CA5926CE}" type="datetimeFigureOut">
              <a:rPr lang="en-US" smtClean="0"/>
              <a:t>10/19/2014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560240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FF0622-75E4-48B8-A617-5428CA5926CE}" type="datetimeFigureOut">
              <a:rPr lang="en-US" smtClean="0"/>
              <a:t>10/19/2014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4017381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F0622-75E4-48B8-A617-5428CA5926CE}" type="datetimeFigureOut">
              <a:rPr lang="en-US" smtClean="0"/>
              <a:t>10/19/2014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160417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572551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58285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0FF0622-75E4-48B8-A617-5428CA5926CE}" type="datetimeFigureOut">
              <a:rPr lang="en-US" smtClean="0"/>
              <a:t>10/19/2014</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BA875541-8164-4CC7-9F2F-6F0C49BB858D}" type="slidenum">
              <a:rPr lang="en-US" smtClean="0"/>
              <a:t>‹#›</a:t>
            </a:fld>
            <a:endParaRPr lang="en-US"/>
          </a:p>
        </p:txBody>
      </p:sp>
    </p:spTree>
    <p:extLst>
      <p:ext uri="{BB962C8B-B14F-4D97-AF65-F5344CB8AC3E}">
        <p14:creationId xmlns:p14="http://schemas.microsoft.com/office/powerpoint/2010/main" val="1967412008"/>
      </p:ext>
    </p:extLst>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ilex.sensiolabs.org/doc/web_servers.html"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hyperlink" Target="http://symfony.com/doc/current/index.html" TargetMode="External"/><Relationship Id="rId7" Type="http://schemas.openxmlformats.org/officeDocument/2006/relationships/hyperlink" Target="http://doreydesigngroup.com/" TargetMode="External"/><Relationship Id="rId2" Type="http://schemas.openxmlformats.org/officeDocument/2006/relationships/hyperlink" Target="http://silex.sensiolabs.org/documentation" TargetMode="External"/><Relationship Id="rId1" Type="http://schemas.openxmlformats.org/officeDocument/2006/relationships/slideLayout" Target="../slideLayouts/slideLayout2.xml"/><Relationship Id="rId6" Type="http://schemas.openxmlformats.org/officeDocument/2006/relationships/hyperlink" Target="http://yamiko.ninja/" TargetMode="External"/><Relationship Id="rId5" Type="http://schemas.openxmlformats.org/officeDocument/2006/relationships/hyperlink" Target="http://fabien.potencier.org/" TargetMode="External"/><Relationship Id="rId4" Type="http://schemas.openxmlformats.org/officeDocument/2006/relationships/hyperlink" Target="http://twig.sensiolabs.org/documentation"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Kaushan Script" panose="03060602040705080205" pitchFamily="66" charset="0"/>
              </a:rPr>
              <a:t>A </a:t>
            </a:r>
            <a:r>
              <a:rPr lang="en-US" dirty="0" smtClean="0">
                <a:latin typeface="Kaushan Script" panose="03060602040705080205" pitchFamily="66" charset="0"/>
              </a:rPr>
              <a:t>Tour </a:t>
            </a:r>
            <a:r>
              <a:rPr lang="en-US" dirty="0">
                <a:latin typeface="Kaushan Script" panose="03060602040705080205" pitchFamily="66" charset="0"/>
              </a:rPr>
              <a:t>of </a:t>
            </a:r>
            <a:r>
              <a:rPr lang="en-US" dirty="0" err="1" smtClean="0">
                <a:latin typeface="Kaushan Script" panose="03060602040705080205" pitchFamily="66" charset="0"/>
              </a:rPr>
              <a:t>Silex</a:t>
            </a:r>
            <a:r>
              <a:rPr lang="en-US" dirty="0" smtClean="0">
                <a:latin typeface="Kaushan Script" panose="03060602040705080205" pitchFamily="66" charset="0"/>
              </a:rPr>
              <a:t> and </a:t>
            </a:r>
            <a:r>
              <a:rPr lang="en-US" dirty="0" err="1" smtClean="0">
                <a:latin typeface="Kaushan Script" panose="03060602040705080205" pitchFamily="66" charset="0"/>
              </a:rPr>
              <a:t>Symfony</a:t>
            </a:r>
            <a:r>
              <a:rPr lang="en-US" dirty="0" smtClean="0">
                <a:latin typeface="Kaushan Script" panose="03060602040705080205" pitchFamily="66" charset="0"/>
              </a:rPr>
              <a:t> Components</a:t>
            </a:r>
            <a:endParaRPr lang="en-US" dirty="0">
              <a:latin typeface="Kaushan Script" panose="03060602040705080205" pitchFamily="66" charset="0"/>
            </a:endParaRPr>
          </a:p>
        </p:txBody>
      </p:sp>
      <p:sp>
        <p:nvSpPr>
          <p:cNvPr id="3" name="Subtitle 2"/>
          <p:cNvSpPr>
            <a:spLocks noGrp="1"/>
          </p:cNvSpPr>
          <p:nvPr>
            <p:ph type="subTitle" idx="1"/>
          </p:nvPr>
        </p:nvSpPr>
        <p:spPr/>
        <p:txBody>
          <a:bodyPr/>
          <a:lstStyle/>
          <a:p>
            <a:r>
              <a:rPr lang="en-US" dirty="0" smtClean="0"/>
              <a:t>Robert Parker</a:t>
            </a:r>
          </a:p>
          <a:p>
            <a:r>
              <a:rPr lang="en-US" dirty="0" smtClean="0"/>
              <a:t>@</a:t>
            </a:r>
            <a:r>
              <a:rPr lang="en-US" dirty="0" err="1" smtClean="0"/>
              <a:t>yamiko_ninja</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10675" y="-1"/>
            <a:ext cx="2664536" cy="3448223"/>
          </a:xfrm>
          <a:prstGeom prst="rect">
            <a:avLst/>
          </a:prstGeom>
        </p:spPr>
      </p:pic>
    </p:spTree>
    <p:extLst>
      <p:ext uri="{BB962C8B-B14F-4D97-AF65-F5344CB8AC3E}">
        <p14:creationId xmlns:p14="http://schemas.microsoft.com/office/powerpoint/2010/main" val="4005440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a:t>
            </a:r>
            <a:endParaRPr lang="en-US" dirty="0"/>
          </a:p>
        </p:txBody>
      </p:sp>
      <p:sp>
        <p:nvSpPr>
          <p:cNvPr id="8" name="Rectangle 7"/>
          <p:cNvSpPr/>
          <p:nvPr/>
        </p:nvSpPr>
        <p:spPr>
          <a:xfrm>
            <a:off x="1261872" y="1691322"/>
            <a:ext cx="4320413" cy="2031325"/>
          </a:xfrm>
          <a:prstGeom prst="rect">
            <a:avLst/>
          </a:prstGeom>
        </p:spPr>
        <p:txBody>
          <a:bodyPr wrap="none">
            <a:spAutoFit/>
          </a:bodyPr>
          <a:lstStyle/>
          <a:p>
            <a:r>
              <a:rPr lang="en-US" b="1" dirty="0">
                <a:solidFill>
                  <a:srgbClr val="000000"/>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FF0000"/>
                </a:solidFill>
                <a:latin typeface="Courier New" panose="02070309020205020404" pitchFamily="49" charset="0"/>
              </a:rPr>
              <a:t>    "</a:t>
            </a:r>
            <a:r>
              <a:rPr lang="en-US" dirty="0">
                <a:solidFill>
                  <a:srgbClr val="FF0000"/>
                </a:solidFill>
                <a:latin typeface="Courier New" panose="02070309020205020404" pitchFamily="49" charset="0"/>
              </a:rPr>
              <a:t>require"</a:t>
            </a:r>
            <a:r>
              <a:rPr lang="en-US" b="1" dirty="0">
                <a:solidFill>
                  <a:srgbClr val="000000"/>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00"/>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FF0000"/>
                </a:solidFill>
                <a:latin typeface="Courier New" panose="02070309020205020404" pitchFamily="49" charset="0"/>
              </a:rPr>
              <a:t>"</a:t>
            </a:r>
            <a:r>
              <a:rPr lang="en-US" dirty="0" err="1">
                <a:solidFill>
                  <a:srgbClr val="FF0000"/>
                </a:solidFill>
                <a:latin typeface="Courier New" panose="02070309020205020404" pitchFamily="49" charset="0"/>
              </a:rPr>
              <a:t>silex</a:t>
            </a:r>
            <a:r>
              <a:rPr lang="en-US" dirty="0">
                <a:solidFill>
                  <a:srgbClr val="FF0000"/>
                </a:solidFill>
                <a:latin typeface="Courier New" panose="02070309020205020404" pitchFamily="49" charset="0"/>
              </a:rPr>
              <a:t>/</a:t>
            </a:r>
            <a:r>
              <a:rPr lang="en-US" dirty="0" err="1">
                <a:solidFill>
                  <a:srgbClr val="FF0000"/>
                </a:solidFill>
                <a:latin typeface="Courier New" panose="02070309020205020404" pitchFamily="49" charset="0"/>
              </a:rPr>
              <a:t>silex</a:t>
            </a:r>
            <a:r>
              <a:rPr lang="en-US" dirty="0">
                <a:solidFill>
                  <a:srgbClr val="FF0000"/>
                </a:solidFill>
                <a:latin typeface="Courier New" panose="02070309020205020404" pitchFamily="49" charset="0"/>
              </a:rPr>
              <a:t>"</a:t>
            </a:r>
            <a:r>
              <a:rPr lang="en-US" b="1" dirty="0">
                <a:solidFill>
                  <a:srgbClr val="000000"/>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FF0000"/>
                </a:solidFill>
                <a:latin typeface="Courier New" panose="02070309020205020404" pitchFamily="49" charset="0"/>
              </a:rPr>
              <a:t>"~1.1"</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p>
          <a:p>
            <a:r>
              <a:rPr lang="en-US" b="1" dirty="0" smtClean="0">
                <a:solidFill>
                  <a:srgbClr val="000000"/>
                </a:solidFill>
                <a:latin typeface="Courier New" panose="02070309020205020404" pitchFamily="49" charset="0"/>
              </a:rPr>
              <a:t>}</a:t>
            </a:r>
          </a:p>
          <a:p>
            <a:endParaRPr lang="en-US" b="1" dirty="0">
              <a:solidFill>
                <a:srgbClr val="000000"/>
              </a:solidFill>
              <a:effectLst/>
              <a:latin typeface="Courier New" panose="02070309020205020404" pitchFamily="49" charset="0"/>
            </a:endParaRPr>
          </a:p>
          <a:p>
            <a:r>
              <a:rPr lang="en-US" b="1" dirty="0" smtClean="0">
                <a:solidFill>
                  <a:srgbClr val="000000"/>
                </a:solidFill>
                <a:latin typeface="Courier New" panose="02070309020205020404" pitchFamily="49" charset="0"/>
              </a:rPr>
              <a:t>composer install</a:t>
            </a:r>
            <a:endParaRPr lang="en-US" dirty="0">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3644" y="1691322"/>
            <a:ext cx="3810868" cy="4522230"/>
          </a:xfrm>
          <a:prstGeom prst="rect">
            <a:avLst/>
          </a:prstGeom>
        </p:spPr>
      </p:pic>
    </p:spTree>
    <p:extLst>
      <p:ext uri="{BB962C8B-B14F-4D97-AF65-F5344CB8AC3E}">
        <p14:creationId xmlns:p14="http://schemas.microsoft.com/office/powerpoint/2010/main" val="2235106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htaccess</a:t>
            </a:r>
            <a:endParaRPr lang="en-US" dirty="0"/>
          </a:p>
        </p:txBody>
      </p:sp>
      <p:sp>
        <p:nvSpPr>
          <p:cNvPr id="5" name="Rectangle 4"/>
          <p:cNvSpPr/>
          <p:nvPr/>
        </p:nvSpPr>
        <p:spPr>
          <a:xfrm>
            <a:off x="1261872" y="1691322"/>
            <a:ext cx="9692640" cy="2862322"/>
          </a:xfrm>
          <a:prstGeom prst="rect">
            <a:avLst/>
          </a:prstGeom>
        </p:spPr>
        <p:txBody>
          <a:bodyPr wrap="square">
            <a:spAutoFit/>
          </a:bodyPr>
          <a:lstStyle/>
          <a:p>
            <a:r>
              <a:rPr lang="en-US" dirty="0" smtClean="0">
                <a:solidFill>
                  <a:srgbClr val="008000"/>
                </a:solidFill>
                <a:latin typeface="Courier New" panose="02070309020205020404" pitchFamily="49" charset="0"/>
              </a:rPr>
              <a:t># </a:t>
            </a:r>
            <a:r>
              <a:rPr lang="en-US" dirty="0" err="1" smtClean="0">
                <a:solidFill>
                  <a:srgbClr val="008000"/>
                </a:solidFill>
                <a:latin typeface="Courier New" panose="02070309020205020404" pitchFamily="49" charset="0"/>
              </a:rPr>
              <a:t>htaccess</a:t>
            </a:r>
            <a:endParaRPr lang="en-US" dirty="0" smtClean="0">
              <a:solidFill>
                <a:srgbClr val="0000FF"/>
              </a:solidFill>
              <a:latin typeface="Courier New" panose="02070309020205020404" pitchFamily="49" charset="0"/>
            </a:endParaRPr>
          </a:p>
          <a:p>
            <a:r>
              <a:rPr lang="en-US" dirty="0" smtClean="0">
                <a:solidFill>
                  <a:srgbClr val="0000FF"/>
                </a:solidFill>
                <a:latin typeface="Courier New" panose="02070309020205020404" pitchFamily="49" charset="0"/>
              </a:rPr>
              <a:t>&lt;</a:t>
            </a:r>
            <a:r>
              <a:rPr lang="en-US" dirty="0" err="1" smtClean="0">
                <a:solidFill>
                  <a:srgbClr val="0000FF"/>
                </a:solidFill>
                <a:latin typeface="Courier New" panose="02070309020205020404" pitchFamily="49" charset="0"/>
              </a:rPr>
              <a:t>IfModule</a:t>
            </a:r>
            <a:r>
              <a:rPr lang="en-US" dirty="0" smtClean="0">
                <a:solidFill>
                  <a:srgbClr val="000000"/>
                </a:solidFill>
                <a:latin typeface="Courier New" panose="02070309020205020404" pitchFamily="49" charset="0"/>
              </a:rPr>
              <a:t> </a:t>
            </a:r>
            <a:r>
              <a:rPr lang="en-US" dirty="0" err="1" smtClean="0">
                <a:solidFill>
                  <a:srgbClr val="FF0000"/>
                </a:solidFill>
                <a:latin typeface="Courier New" panose="02070309020205020404" pitchFamily="49" charset="0"/>
              </a:rPr>
              <a:t>mod_rewrite.c</a:t>
            </a:r>
            <a:r>
              <a:rPr lang="en-US" dirty="0" smtClean="0">
                <a:solidFill>
                  <a:srgbClr val="0000FF"/>
                </a:solidFill>
                <a:latin typeface="Courier New" panose="02070309020205020404" pitchFamily="49" charset="0"/>
              </a:rPr>
              <a:t>&gt;</a:t>
            </a:r>
            <a:r>
              <a:rPr lang="en-US" b="1" dirty="0" smtClean="0">
                <a:solidFill>
                  <a:srgbClr val="000000"/>
                </a:solidFill>
                <a:latin typeface="Courier New" panose="02070309020205020404" pitchFamily="49" charset="0"/>
              </a:rPr>
              <a:t> </a:t>
            </a:r>
          </a:p>
          <a:p>
            <a:r>
              <a:rPr lang="en-US" b="1" dirty="0" smtClean="0">
                <a:solidFill>
                  <a:srgbClr val="000000"/>
                </a:solidFill>
                <a:latin typeface="Courier New" panose="02070309020205020404" pitchFamily="49" charset="0"/>
              </a:rPr>
              <a:t>    Options –</a:t>
            </a:r>
            <a:r>
              <a:rPr lang="en-US" b="1" dirty="0" err="1" smtClean="0">
                <a:solidFill>
                  <a:srgbClr val="000000"/>
                </a:solidFill>
                <a:latin typeface="Courier New" panose="02070309020205020404" pitchFamily="49" charset="0"/>
              </a:rPr>
              <a:t>MultiViews</a:t>
            </a:r>
            <a:r>
              <a:rPr lang="en-US" b="1" dirty="0">
                <a:solidFill>
                  <a:srgbClr val="000000"/>
                </a:solidFill>
                <a:latin typeface="Courier New" panose="02070309020205020404" pitchFamily="49" charset="0"/>
              </a:rPr>
              <a:t/>
            </a:r>
            <a:br>
              <a:rPr lang="en-US" b="1" dirty="0">
                <a:solidFill>
                  <a:srgbClr val="000000"/>
                </a:solidFill>
                <a:latin typeface="Courier New" panose="02070309020205020404" pitchFamily="49" charset="0"/>
              </a:rPr>
            </a:br>
            <a:r>
              <a:rPr lang="en-US" b="1" dirty="0" smtClean="0">
                <a:solidFill>
                  <a:srgbClr val="000000"/>
                </a:solidFill>
                <a:latin typeface="Courier New" panose="02070309020205020404" pitchFamily="49" charset="0"/>
              </a:rPr>
              <a:t>    </a:t>
            </a:r>
            <a:r>
              <a:rPr lang="en-US" b="1" dirty="0" err="1" smtClean="0">
                <a:solidFill>
                  <a:srgbClr val="000000"/>
                </a:solidFill>
                <a:latin typeface="Courier New" panose="02070309020205020404" pitchFamily="49" charset="0"/>
              </a:rPr>
              <a:t>RewriteEngine</a:t>
            </a:r>
            <a:r>
              <a:rPr lang="en-US" b="1" dirty="0" smtClean="0">
                <a:solidFill>
                  <a:srgbClr val="000000"/>
                </a:solidFill>
                <a:latin typeface="Courier New" panose="02070309020205020404" pitchFamily="49" charset="0"/>
              </a:rPr>
              <a:t> On</a:t>
            </a:r>
            <a:br>
              <a:rPr lang="en-US" b="1" dirty="0" smtClean="0">
                <a:solidFill>
                  <a:srgbClr val="000000"/>
                </a:solidFill>
                <a:latin typeface="Courier New" panose="02070309020205020404" pitchFamily="49" charset="0"/>
              </a:rPr>
            </a:br>
            <a:r>
              <a:rPr lang="en-US" b="1" dirty="0" smtClean="0">
                <a:solidFill>
                  <a:srgbClr val="000000"/>
                </a:solidFill>
                <a:latin typeface="Courier New" panose="02070309020205020404" pitchFamily="49" charset="0"/>
              </a:rPr>
              <a:t>    </a:t>
            </a:r>
            <a:r>
              <a:rPr lang="en-US" b="1" dirty="0" err="1" smtClean="0">
                <a:solidFill>
                  <a:srgbClr val="000000"/>
                </a:solidFill>
                <a:latin typeface="Courier New" panose="02070309020205020404" pitchFamily="49" charset="0"/>
              </a:rPr>
              <a:t>RewriteCond</a:t>
            </a:r>
            <a:r>
              <a:rPr lang="en-US" b="1" dirty="0" smtClean="0">
                <a:solidFill>
                  <a:srgbClr val="000000"/>
                </a:solidFill>
                <a:latin typeface="Courier New" panose="02070309020205020404" pitchFamily="49" charset="0"/>
              </a:rPr>
              <a:t> </a:t>
            </a:r>
            <a:r>
              <a:rPr lang="en-US" b="1" dirty="0">
                <a:solidFill>
                  <a:srgbClr val="000000"/>
                </a:solidFill>
                <a:latin typeface="Courier New" panose="02070309020205020404" pitchFamily="49" charset="0"/>
              </a:rPr>
              <a:t>%{REQUEST_FILENAME} !-</a:t>
            </a:r>
            <a:r>
              <a:rPr lang="en-US" b="1" dirty="0" smtClean="0">
                <a:solidFill>
                  <a:srgbClr val="000000"/>
                </a:solidFill>
                <a:latin typeface="Courier New" panose="02070309020205020404" pitchFamily="49" charset="0"/>
              </a:rPr>
              <a:t>f</a:t>
            </a:r>
            <a:br>
              <a:rPr lang="en-US" b="1" dirty="0" smtClean="0">
                <a:solidFill>
                  <a:srgbClr val="000000"/>
                </a:solidFill>
                <a:latin typeface="Courier New" panose="02070309020205020404" pitchFamily="49" charset="0"/>
              </a:rPr>
            </a:br>
            <a:r>
              <a:rPr lang="en-US" b="1" dirty="0" smtClean="0">
                <a:solidFill>
                  <a:srgbClr val="000000"/>
                </a:solidFill>
                <a:latin typeface="Courier New" panose="02070309020205020404" pitchFamily="49" charset="0"/>
              </a:rPr>
              <a:t>    </a:t>
            </a:r>
            <a:r>
              <a:rPr lang="en-US" b="1" dirty="0" err="1" smtClean="0">
                <a:solidFill>
                  <a:srgbClr val="000000"/>
                </a:solidFill>
                <a:latin typeface="Courier New" panose="02070309020205020404" pitchFamily="49" charset="0"/>
              </a:rPr>
              <a:t>RewriteRule</a:t>
            </a:r>
            <a:r>
              <a:rPr lang="en-US" b="1" dirty="0" smtClean="0">
                <a:solidFill>
                  <a:srgbClr val="000000"/>
                </a:solidFill>
                <a:latin typeface="Courier New" panose="02070309020205020404" pitchFamily="49" charset="0"/>
              </a:rPr>
              <a:t> </a:t>
            </a:r>
            <a:r>
              <a:rPr lang="en-US" b="1" dirty="0">
                <a:solidFill>
                  <a:srgbClr val="000000"/>
                </a:solidFill>
                <a:latin typeface="Courier New" panose="02070309020205020404" pitchFamily="49" charset="0"/>
              </a:rPr>
              <a:t>^ </a:t>
            </a:r>
            <a:r>
              <a:rPr lang="en-US" b="1" dirty="0" err="1">
                <a:solidFill>
                  <a:srgbClr val="000000"/>
                </a:solidFill>
                <a:latin typeface="Courier New" panose="02070309020205020404" pitchFamily="49" charset="0"/>
              </a:rPr>
              <a:t>index.php</a:t>
            </a:r>
            <a:r>
              <a:rPr lang="en-US" b="1" dirty="0">
                <a:solidFill>
                  <a:srgbClr val="000000"/>
                </a:solidFill>
                <a:latin typeface="Courier New" panose="02070309020205020404" pitchFamily="49" charset="0"/>
              </a:rPr>
              <a:t> [QSA,L] </a:t>
            </a:r>
            <a:r>
              <a:rPr lang="en-US" b="1" dirty="0" smtClean="0">
                <a:solidFill>
                  <a:srgbClr val="000000"/>
                </a:solidFill>
                <a:latin typeface="Courier New" panose="02070309020205020404" pitchFamily="49" charset="0"/>
              </a:rPr>
              <a:t/>
            </a:r>
            <a:br>
              <a:rPr lang="en-US" b="1" dirty="0" smtClean="0">
                <a:solidFill>
                  <a:srgbClr val="000000"/>
                </a:solidFill>
                <a:latin typeface="Courier New" panose="02070309020205020404" pitchFamily="49" charset="0"/>
              </a:rPr>
            </a:br>
            <a:r>
              <a:rPr lang="en-US" dirty="0" smtClean="0">
                <a:solidFill>
                  <a:srgbClr val="0000FF"/>
                </a:solidFill>
                <a:latin typeface="Courier New" panose="02070309020205020404" pitchFamily="49" charset="0"/>
              </a:rPr>
              <a:t>&lt;/</a:t>
            </a:r>
            <a:r>
              <a:rPr lang="en-US" dirty="0" err="1">
                <a:solidFill>
                  <a:srgbClr val="0000FF"/>
                </a:solidFill>
                <a:latin typeface="Courier New" panose="02070309020205020404" pitchFamily="49" charset="0"/>
              </a:rPr>
              <a:t>IfModule</a:t>
            </a:r>
            <a:r>
              <a:rPr lang="en-US" dirty="0" smtClean="0">
                <a:solidFill>
                  <a:srgbClr val="0000FF"/>
                </a:solidFill>
                <a:latin typeface="Courier New" panose="02070309020205020404" pitchFamily="49" charset="0"/>
              </a:rPr>
              <a:t>&gt;</a:t>
            </a:r>
          </a:p>
          <a:p>
            <a:endParaRPr lang="en-US" b="1" dirty="0" smtClean="0">
              <a:solidFill>
                <a:srgbClr val="000000"/>
              </a:solidFill>
              <a:latin typeface="Courier New" panose="02070309020205020404" pitchFamily="49" charset="0"/>
            </a:endParaRPr>
          </a:p>
          <a:p>
            <a:r>
              <a:rPr lang="en-US" dirty="0" smtClean="0">
                <a:solidFill>
                  <a:srgbClr val="008000"/>
                </a:solidFill>
                <a:latin typeface="Courier New" panose="02070309020205020404" pitchFamily="49" charset="0"/>
              </a:rPr>
              <a:t># Or If you have apache &gt; 2.2.16</a:t>
            </a:r>
            <a:endParaRPr lang="en-US" dirty="0" smtClean="0">
              <a:solidFill>
                <a:srgbClr val="0000FF"/>
              </a:solidFill>
              <a:latin typeface="Courier New" panose="02070309020205020404" pitchFamily="49" charset="0"/>
            </a:endParaRPr>
          </a:p>
          <a:p>
            <a:r>
              <a:rPr lang="en-US" b="1" dirty="0" err="1" smtClean="0">
                <a:solidFill>
                  <a:srgbClr val="000000"/>
                </a:solidFill>
                <a:latin typeface="Courier New" panose="02070309020205020404" pitchFamily="49" charset="0"/>
              </a:rPr>
              <a:t>FallbackResource</a:t>
            </a:r>
            <a:r>
              <a:rPr lang="en-US" b="1" dirty="0" smtClean="0">
                <a:solidFill>
                  <a:srgbClr val="000000"/>
                </a:solidFill>
                <a:latin typeface="Courier New" panose="02070309020205020404" pitchFamily="49" charset="0"/>
              </a:rPr>
              <a:t> /</a:t>
            </a:r>
            <a:r>
              <a:rPr lang="en-US" b="1" dirty="0" err="1" smtClean="0">
                <a:solidFill>
                  <a:srgbClr val="000000"/>
                </a:solidFill>
                <a:latin typeface="Courier New" panose="02070309020205020404" pitchFamily="49" charset="0"/>
              </a:rPr>
              <a:t>index.php</a:t>
            </a:r>
            <a:endParaRPr lang="en-US" dirty="0"/>
          </a:p>
        </p:txBody>
      </p:sp>
      <p:sp>
        <p:nvSpPr>
          <p:cNvPr id="7" name="Rectangle 6"/>
          <p:cNvSpPr/>
          <p:nvPr/>
        </p:nvSpPr>
        <p:spPr>
          <a:xfrm>
            <a:off x="1261871" y="6156205"/>
            <a:ext cx="9692641" cy="338554"/>
          </a:xfrm>
          <a:prstGeom prst="rect">
            <a:avLst/>
          </a:prstGeom>
        </p:spPr>
        <p:txBody>
          <a:bodyPr wrap="square">
            <a:spAutoFit/>
          </a:bodyPr>
          <a:lstStyle/>
          <a:p>
            <a:r>
              <a:rPr lang="en-US" sz="1600" i="1" dirty="0"/>
              <a:t>For </a:t>
            </a:r>
            <a:r>
              <a:rPr lang="en-US" sz="1600" i="1" dirty="0" err="1"/>
              <a:t>nginx</a:t>
            </a:r>
            <a:r>
              <a:rPr lang="en-US" sz="1600" i="1" dirty="0"/>
              <a:t>, IIS, and PHP 5.4 go to </a:t>
            </a:r>
            <a:r>
              <a:rPr lang="en-US" sz="1600" i="1" dirty="0">
                <a:hlinkClick r:id="rId2"/>
              </a:rPr>
              <a:t>http://silex.sensiolabs.org/doc/web_servers.html</a:t>
            </a:r>
            <a:r>
              <a:rPr lang="en-US" sz="1600" i="1" dirty="0"/>
              <a:t> for more information</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5147" y="1691322"/>
            <a:ext cx="3479365" cy="1015873"/>
          </a:xfrm>
          <a:prstGeom prst="rect">
            <a:avLst/>
          </a:prstGeom>
        </p:spPr>
      </p:pic>
    </p:spTree>
    <p:extLst>
      <p:ext uri="{BB962C8B-B14F-4D97-AF65-F5344CB8AC3E}">
        <p14:creationId xmlns:p14="http://schemas.microsoft.com/office/powerpoint/2010/main" val="1156678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your app</a:t>
            </a:r>
            <a:endParaRPr lang="en-US" dirty="0"/>
          </a:p>
        </p:txBody>
      </p:sp>
      <p:sp>
        <p:nvSpPr>
          <p:cNvPr id="5" name="Rectangle 4"/>
          <p:cNvSpPr/>
          <p:nvPr/>
        </p:nvSpPr>
        <p:spPr>
          <a:xfrm>
            <a:off x="1261872" y="1691322"/>
            <a:ext cx="9692640" cy="2062103"/>
          </a:xfrm>
          <a:prstGeom prst="rect">
            <a:avLst/>
          </a:prstGeom>
        </p:spPr>
        <p:txBody>
          <a:bodyPr wrap="square">
            <a:spAutoFit/>
          </a:bodyPr>
          <a:lstStyle/>
          <a:p>
            <a:r>
              <a:rPr lang="en-US" sz="1600" dirty="0">
                <a:solidFill>
                  <a:srgbClr val="FF0000"/>
                </a:solidFill>
                <a:latin typeface="Courier New" panose="02070309020205020404" pitchFamily="49" charset="0"/>
              </a:rPr>
              <a:t>&lt;?</a:t>
            </a:r>
            <a:r>
              <a:rPr lang="en-US" sz="1600" dirty="0" err="1">
                <a:solidFill>
                  <a:srgbClr val="FF0000"/>
                </a:solidFill>
                <a:latin typeface="Courier New" panose="02070309020205020404" pitchFamily="49" charset="0"/>
              </a:rPr>
              <a:t>php</a:t>
            </a:r>
            <a:r>
              <a:rPr lang="en-US" sz="1600" dirty="0">
                <a:solidFill>
                  <a:srgbClr val="000000"/>
                </a:solidFill>
                <a:latin typeface="Courier New" panose="02070309020205020404" pitchFamily="49" charset="0"/>
              </a:rPr>
              <a:t> </a:t>
            </a:r>
          </a:p>
          <a:p>
            <a:r>
              <a:rPr lang="en-US" sz="1600" b="1" dirty="0">
                <a:solidFill>
                  <a:srgbClr val="0000FF"/>
                </a:solidFill>
                <a:latin typeface="Courier New" panose="02070309020205020404" pitchFamily="49" charset="0"/>
              </a:rPr>
              <a:t>require</a:t>
            </a:r>
            <a:r>
              <a:rPr lang="en-US" sz="1600" dirty="0">
                <a:solidFill>
                  <a:srgbClr val="000000"/>
                </a:solidFill>
                <a:latin typeface="Courier New" panose="02070309020205020404" pitchFamily="49" charset="0"/>
              </a:rPr>
              <a:t> </a:t>
            </a:r>
            <a:r>
              <a:rPr lang="en-US" sz="1600" dirty="0">
                <a:solidFill>
                  <a:srgbClr val="808080"/>
                </a:solidFill>
                <a:latin typeface="Courier New" panose="02070309020205020404" pitchFamily="49" charset="0"/>
              </a:rPr>
              <a:t>'vendor/</a:t>
            </a:r>
            <a:r>
              <a:rPr lang="en-US" sz="1600" dirty="0" err="1">
                <a:solidFill>
                  <a:srgbClr val="808080"/>
                </a:solidFill>
                <a:latin typeface="Courier New" panose="02070309020205020404" pitchFamily="49" charset="0"/>
              </a:rPr>
              <a:t>autoload.php</a:t>
            </a:r>
            <a:r>
              <a:rPr lang="en-US" sz="1600" dirty="0">
                <a:solidFill>
                  <a:srgbClr val="808080"/>
                </a:solidFill>
                <a:latin typeface="Courier New" panose="02070309020205020404" pitchFamily="49" charset="0"/>
              </a:rPr>
              <a:t>'</a:t>
            </a:r>
            <a:r>
              <a:rPr lang="en-US" sz="1600" dirty="0">
                <a:solidFill>
                  <a:srgbClr val="8000FF"/>
                </a:solidFill>
                <a:latin typeface="Courier New" panose="02070309020205020404" pitchFamily="49" charset="0"/>
              </a:rPr>
              <a:t>;</a:t>
            </a:r>
            <a:r>
              <a:rPr lang="en-US" sz="1600" dirty="0">
                <a:solidFill>
                  <a:srgbClr val="000000"/>
                </a:solidFill>
                <a:latin typeface="Courier New" panose="02070309020205020404" pitchFamily="49" charset="0"/>
              </a:rPr>
              <a:t> </a:t>
            </a:r>
          </a:p>
          <a:p>
            <a:endParaRPr lang="en-US" sz="1600" b="1" dirty="0">
              <a:solidFill>
                <a:srgbClr val="0000FF"/>
              </a:solidFill>
              <a:latin typeface="Courier New" panose="02070309020205020404" pitchFamily="49" charset="0"/>
            </a:endParaRPr>
          </a:p>
          <a:p>
            <a:r>
              <a:rPr lang="en-US" sz="1600" b="1" dirty="0">
                <a:solidFill>
                  <a:srgbClr val="0000FF"/>
                </a:solidFill>
                <a:latin typeface="Courier New" panose="02070309020205020404" pitchFamily="49" charset="0"/>
              </a:rPr>
              <a:t>use</a:t>
            </a:r>
            <a:r>
              <a:rPr lang="en-US" sz="1600" dirty="0">
                <a:solidFill>
                  <a:srgbClr val="000000"/>
                </a:solidFill>
                <a:latin typeface="Courier New" panose="02070309020205020404" pitchFamily="49" charset="0"/>
              </a:rPr>
              <a:t> </a:t>
            </a:r>
            <a:r>
              <a:rPr lang="en-US" sz="1600" dirty="0" err="1">
                <a:solidFill>
                  <a:srgbClr val="000000"/>
                </a:solidFill>
                <a:latin typeface="Courier New" panose="02070309020205020404" pitchFamily="49" charset="0"/>
              </a:rPr>
              <a:t>Silex</a:t>
            </a:r>
            <a:r>
              <a:rPr lang="en-US" sz="1600" dirty="0">
                <a:solidFill>
                  <a:srgbClr val="000000"/>
                </a:solidFill>
                <a:latin typeface="Courier New" panose="02070309020205020404" pitchFamily="49" charset="0"/>
              </a:rPr>
              <a:t>\Application</a:t>
            </a:r>
            <a:r>
              <a:rPr lang="en-US" sz="1600" dirty="0">
                <a:solidFill>
                  <a:srgbClr val="8000FF"/>
                </a:solidFill>
                <a:latin typeface="Courier New" panose="02070309020205020404" pitchFamily="49" charset="0"/>
              </a:rPr>
              <a:t>;</a:t>
            </a:r>
            <a:r>
              <a:rPr lang="en-US" sz="1600" dirty="0">
                <a:solidFill>
                  <a:srgbClr val="000000"/>
                </a:solidFill>
                <a:latin typeface="Courier New" panose="02070309020205020404" pitchFamily="49" charset="0"/>
              </a:rPr>
              <a:t> </a:t>
            </a:r>
          </a:p>
          <a:p>
            <a:endParaRPr lang="en-US" sz="1600" dirty="0">
              <a:solidFill>
                <a:srgbClr val="000000"/>
              </a:solidFill>
              <a:latin typeface="Courier New" panose="02070309020205020404" pitchFamily="49" charset="0"/>
            </a:endParaRPr>
          </a:p>
          <a:p>
            <a:r>
              <a:rPr lang="en-US" sz="1600" dirty="0">
                <a:solidFill>
                  <a:srgbClr val="000080"/>
                </a:solidFill>
                <a:latin typeface="Courier New" panose="02070309020205020404" pitchFamily="49" charset="0"/>
              </a:rPr>
              <a:t>$app</a:t>
            </a:r>
            <a:r>
              <a:rPr lang="en-US" sz="1600" dirty="0">
                <a:solidFill>
                  <a:srgbClr val="000000"/>
                </a:solidFill>
                <a:latin typeface="Courier New" panose="02070309020205020404" pitchFamily="49" charset="0"/>
              </a:rPr>
              <a:t> </a:t>
            </a:r>
            <a:r>
              <a:rPr lang="en-US" sz="1600" dirty="0">
                <a:solidFill>
                  <a:srgbClr val="8000FF"/>
                </a:solidFill>
                <a:latin typeface="Courier New" panose="02070309020205020404" pitchFamily="49" charset="0"/>
              </a:rPr>
              <a:t>=</a:t>
            </a:r>
            <a:r>
              <a:rPr lang="en-US" sz="1600" dirty="0">
                <a:solidFill>
                  <a:srgbClr val="000000"/>
                </a:solidFill>
                <a:latin typeface="Courier New" panose="02070309020205020404" pitchFamily="49" charset="0"/>
              </a:rPr>
              <a:t> </a:t>
            </a:r>
            <a:r>
              <a:rPr lang="en-US" sz="1600" b="1" dirty="0">
                <a:solidFill>
                  <a:srgbClr val="0000FF"/>
                </a:solidFill>
                <a:latin typeface="Courier New" panose="02070309020205020404" pitchFamily="49" charset="0"/>
              </a:rPr>
              <a:t>new</a:t>
            </a:r>
            <a:r>
              <a:rPr lang="en-US" sz="1600" dirty="0">
                <a:solidFill>
                  <a:srgbClr val="000000"/>
                </a:solidFill>
                <a:latin typeface="Courier New" panose="02070309020205020404" pitchFamily="49" charset="0"/>
              </a:rPr>
              <a:t> Application</a:t>
            </a:r>
            <a:r>
              <a:rPr lang="en-US" sz="1600" dirty="0" smtClean="0">
                <a:solidFill>
                  <a:srgbClr val="8000FF"/>
                </a:solidFill>
                <a:latin typeface="Courier New" panose="02070309020205020404" pitchFamily="49" charset="0"/>
              </a:rPr>
              <a:t>();</a:t>
            </a:r>
            <a:r>
              <a:rPr lang="en-US" sz="1600" dirty="0" smtClean="0">
                <a:solidFill>
                  <a:srgbClr val="000000"/>
                </a:solidFill>
                <a:latin typeface="Courier New" panose="02070309020205020404" pitchFamily="49" charset="0"/>
              </a:rPr>
              <a:t> </a:t>
            </a:r>
          </a:p>
          <a:p>
            <a:endParaRPr lang="en-US" sz="1600" dirty="0" smtClean="0">
              <a:solidFill>
                <a:srgbClr val="000000"/>
              </a:solidFill>
              <a:latin typeface="Courier New" panose="02070309020205020404" pitchFamily="49" charset="0"/>
            </a:endParaRPr>
          </a:p>
          <a:p>
            <a:r>
              <a:rPr lang="en-US" sz="1600" dirty="0">
                <a:solidFill>
                  <a:srgbClr val="000080"/>
                </a:solidFill>
                <a:latin typeface="Courier New" panose="02070309020205020404" pitchFamily="49" charset="0"/>
              </a:rPr>
              <a:t>$</a:t>
            </a:r>
            <a:r>
              <a:rPr lang="en-US" sz="1600" dirty="0" smtClean="0">
                <a:solidFill>
                  <a:srgbClr val="000080"/>
                </a:solidFill>
                <a:latin typeface="Courier New" panose="02070309020205020404" pitchFamily="49" charset="0"/>
              </a:rPr>
              <a:t>app</a:t>
            </a:r>
            <a:r>
              <a:rPr lang="en-US" sz="1600" dirty="0">
                <a:solidFill>
                  <a:srgbClr val="8000FF"/>
                </a:solidFill>
                <a:latin typeface="Courier New" panose="02070309020205020404" pitchFamily="49" charset="0"/>
              </a:rPr>
              <a:t>-</a:t>
            </a:r>
            <a:r>
              <a:rPr lang="en-US" sz="1600" dirty="0" smtClean="0">
                <a:solidFill>
                  <a:srgbClr val="8000FF"/>
                </a:solidFill>
                <a:latin typeface="Courier New" panose="02070309020205020404" pitchFamily="49" charset="0"/>
              </a:rPr>
              <a:t>&gt;</a:t>
            </a:r>
            <a:r>
              <a:rPr lang="en-US" sz="1600" dirty="0" smtClean="0">
                <a:solidFill>
                  <a:srgbClr val="000000"/>
                </a:solidFill>
                <a:latin typeface="Courier New" panose="02070309020205020404" pitchFamily="49" charset="0"/>
              </a:rPr>
              <a:t>run</a:t>
            </a:r>
            <a:r>
              <a:rPr lang="en-US" sz="1600" dirty="0" smtClean="0">
                <a:solidFill>
                  <a:srgbClr val="8000FF"/>
                </a:solidFill>
                <a:latin typeface="Courier New" panose="02070309020205020404" pitchFamily="49" charset="0"/>
              </a:rPr>
              <a:t>();</a:t>
            </a:r>
            <a:endParaRPr lang="en-US" sz="1600" dirty="0">
              <a:solidFill>
                <a:srgbClr val="000000"/>
              </a:solidFill>
              <a:latin typeface="Courier New" panose="02070309020205020404" pitchFamily="49" charset="0"/>
            </a:endParaRPr>
          </a:p>
        </p:txBody>
      </p:sp>
    </p:spTree>
    <p:extLst>
      <p:ext uri="{BB962C8B-B14F-4D97-AF65-F5344CB8AC3E}">
        <p14:creationId xmlns:p14="http://schemas.microsoft.com/office/powerpoint/2010/main" val="921565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RESTful</a:t>
            </a:r>
            <a:r>
              <a:rPr lang="en-US" dirty="0" smtClean="0"/>
              <a:t> Routing</a:t>
            </a:r>
            <a:endParaRPr lang="en-US" dirty="0"/>
          </a:p>
        </p:txBody>
      </p:sp>
      <p:sp>
        <p:nvSpPr>
          <p:cNvPr id="4" name="Rectangle 3"/>
          <p:cNvSpPr/>
          <p:nvPr/>
        </p:nvSpPr>
        <p:spPr>
          <a:xfrm>
            <a:off x="1261872" y="1691322"/>
            <a:ext cx="9692640" cy="2585323"/>
          </a:xfrm>
          <a:prstGeom prst="rect">
            <a:avLst/>
          </a:prstGeom>
        </p:spPr>
        <p:txBody>
          <a:bodyPr wrap="square">
            <a:spAutoFit/>
          </a:bodyPr>
          <a:lstStyle/>
          <a:p>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get</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'route'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8000"/>
                </a:solidFill>
                <a:latin typeface="Courier New" panose="02070309020205020404" pitchFamily="49" charset="0"/>
              </a:rPr>
              <a:t>/* GET request */</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dirty="0" smtClean="0">
              <a:solidFill>
                <a:srgbClr val="00008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post</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'route'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8000"/>
                </a:solidFill>
                <a:latin typeface="Courier New" panose="02070309020205020404" pitchFamily="49" charset="0"/>
              </a:rPr>
              <a:t>/* POST request */</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dirty="0" smtClean="0">
              <a:solidFill>
                <a:srgbClr val="00008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put</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'route'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8000"/>
                </a:solidFill>
                <a:latin typeface="Courier New" panose="02070309020205020404" pitchFamily="49" charset="0"/>
              </a:rPr>
              <a:t>/* PUT request */</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dirty="0" smtClean="0">
              <a:solidFill>
                <a:srgbClr val="00008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delete</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'route'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8000"/>
                </a:solidFill>
                <a:latin typeface="Courier New" panose="02070309020205020404" pitchFamily="49" charset="0"/>
              </a:rPr>
              <a:t>/* DELETE request */</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dirty="0" smtClean="0">
              <a:solidFill>
                <a:srgbClr val="00008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match</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'route'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8000"/>
                </a:solidFill>
                <a:latin typeface="Courier New" panose="02070309020205020404" pitchFamily="49" charset="0"/>
              </a:rPr>
              <a:t>/* </a:t>
            </a:r>
            <a:r>
              <a:rPr lang="en-US" dirty="0" smtClean="0">
                <a:solidFill>
                  <a:srgbClr val="008000"/>
                </a:solidFill>
                <a:latin typeface="Courier New" panose="02070309020205020404" pitchFamily="49" charset="0"/>
              </a:rPr>
              <a:t>ALL </a:t>
            </a:r>
            <a:r>
              <a:rPr lang="en-US" dirty="0">
                <a:solidFill>
                  <a:srgbClr val="008000"/>
                </a:solidFill>
                <a:latin typeface="Courier New" panose="02070309020205020404" pitchFamily="49" charset="0"/>
              </a:rPr>
              <a:t>request */</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2111284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a:t>
            </a:r>
            <a:r>
              <a:rPr lang="en-US" dirty="0" err="1" smtClean="0"/>
              <a:t>Silex</a:t>
            </a:r>
            <a:endParaRPr lang="en-US" dirty="0"/>
          </a:p>
        </p:txBody>
      </p:sp>
      <p:sp>
        <p:nvSpPr>
          <p:cNvPr id="4" name="Rectangle 3"/>
          <p:cNvSpPr/>
          <p:nvPr/>
        </p:nvSpPr>
        <p:spPr>
          <a:xfrm>
            <a:off x="1261872" y="1691322"/>
            <a:ext cx="9692640" cy="923330"/>
          </a:xfrm>
          <a:prstGeom prst="rect">
            <a:avLst/>
          </a:prstGeom>
        </p:spPr>
        <p:txBody>
          <a:bodyPr wrap="square">
            <a:spAutoFit/>
          </a:bodyPr>
          <a:lstStyle/>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get</a:t>
            </a:r>
            <a:r>
              <a:rPr lang="en-US" dirty="0" smtClean="0">
                <a:solidFill>
                  <a:srgbClr val="8000FF"/>
                </a:solidFill>
                <a:latin typeface="Courier New" panose="02070309020205020404" pitchFamily="49" charset="0"/>
              </a:rPr>
              <a:t>(</a:t>
            </a:r>
            <a:r>
              <a:rPr lang="en-US" dirty="0" smtClean="0">
                <a:solidFill>
                  <a:srgbClr val="808080"/>
                </a:solidFill>
                <a:latin typeface="Courier New" panose="02070309020205020404" pitchFamily="49" charset="0"/>
              </a:rPr>
              <a:t>'/'</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    return</a:t>
            </a:r>
            <a:r>
              <a:rPr lang="en-US" dirty="0" smtClean="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'&lt;h1&gt;Hello </a:t>
            </a:r>
            <a:r>
              <a:rPr lang="en-US" dirty="0" err="1">
                <a:solidFill>
                  <a:srgbClr val="808080"/>
                </a:solidFill>
                <a:latin typeface="Courier New" panose="02070309020205020404" pitchFamily="49" charset="0"/>
              </a:rPr>
              <a:t>Silex</a:t>
            </a:r>
            <a:r>
              <a:rPr lang="en-US" dirty="0">
                <a:solidFill>
                  <a:srgbClr val="808080"/>
                </a:solidFill>
                <a:latin typeface="Courier New" panose="02070309020205020404" pitchFamily="49" charset="0"/>
              </a:rPr>
              <a:t>&lt;/h1&gt;'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801328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Capture Values</a:t>
            </a:r>
            <a:endParaRPr lang="en-US" dirty="0"/>
          </a:p>
        </p:txBody>
      </p:sp>
      <p:sp>
        <p:nvSpPr>
          <p:cNvPr id="3" name="Rectangle 2"/>
          <p:cNvSpPr/>
          <p:nvPr/>
        </p:nvSpPr>
        <p:spPr>
          <a:xfrm>
            <a:off x="1261872" y="1770712"/>
            <a:ext cx="9692640" cy="923330"/>
          </a:xfrm>
          <a:prstGeom prst="rect">
            <a:avLst/>
          </a:prstGeom>
        </p:spPr>
        <p:txBody>
          <a:bodyPr wrap="square">
            <a:spAutoFit/>
          </a:bodyPr>
          <a:lstStyle/>
          <a:p>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get</a:t>
            </a:r>
            <a:r>
              <a:rPr lang="en-US" dirty="0" smtClean="0">
                <a:solidFill>
                  <a:srgbClr val="8000FF"/>
                </a:solidFill>
                <a:latin typeface="Courier New" panose="02070309020205020404" pitchFamily="49" charset="0"/>
              </a:rPr>
              <a:t>(</a:t>
            </a:r>
            <a:r>
              <a:rPr lang="en-US" dirty="0" smtClean="0">
                <a:solidFill>
                  <a:srgbClr val="808080"/>
                </a:solidFill>
                <a:latin typeface="Courier New" panose="02070309020205020404" pitchFamily="49" charset="0"/>
              </a:rPr>
              <a:t>'/hello/{name}'</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return</a:t>
            </a:r>
            <a:r>
              <a:rPr lang="en-US" dirty="0" smtClean="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'&lt;h1&gt;Hello '</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escape</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Silex</a:t>
            </a:r>
            <a:r>
              <a:rPr lang="en-US" dirty="0">
                <a:solidFill>
                  <a:srgbClr val="808080"/>
                </a:solidFill>
                <a:latin typeface="Courier New" panose="02070309020205020404" pitchFamily="49" charset="0"/>
              </a:rPr>
              <a:t>&lt;/h1&gt;'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1331015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Assert Captured Values</a:t>
            </a:r>
            <a:endParaRPr lang="en-US" dirty="0"/>
          </a:p>
        </p:txBody>
      </p:sp>
      <p:sp>
        <p:nvSpPr>
          <p:cNvPr id="4" name="Rectangle 3"/>
          <p:cNvSpPr/>
          <p:nvPr/>
        </p:nvSpPr>
        <p:spPr>
          <a:xfrm>
            <a:off x="1261872" y="1691322"/>
            <a:ext cx="9692640" cy="1200329"/>
          </a:xfrm>
          <a:prstGeom prst="rect">
            <a:avLst/>
          </a:prstGeom>
        </p:spPr>
        <p:txBody>
          <a:bodyPr wrap="square">
            <a:spAutoFit/>
          </a:bodyPr>
          <a:lstStyle/>
          <a:p>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get</a:t>
            </a:r>
            <a:r>
              <a:rPr lang="en-US" dirty="0" smtClean="0">
                <a:solidFill>
                  <a:srgbClr val="8000FF"/>
                </a:solidFill>
                <a:latin typeface="Courier New" panose="02070309020205020404" pitchFamily="49" charset="0"/>
              </a:rPr>
              <a:t>(</a:t>
            </a:r>
            <a:r>
              <a:rPr lang="en-US" dirty="0" smtClean="0">
                <a:solidFill>
                  <a:srgbClr val="808080"/>
                </a:solidFill>
                <a:latin typeface="Courier New" panose="02070309020205020404" pitchFamily="49" charset="0"/>
              </a:rPr>
              <a:t>'/hello/{name}'</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return</a:t>
            </a:r>
            <a:r>
              <a:rPr lang="en-US" dirty="0" smtClean="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'&lt;h1&gt;Hello '</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escape</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Silex</a:t>
            </a:r>
            <a:r>
              <a:rPr lang="en-US" dirty="0">
                <a:solidFill>
                  <a:srgbClr val="808080"/>
                </a:solidFill>
                <a:latin typeface="Courier New" panose="02070309020205020404" pitchFamily="49" charset="0"/>
              </a:rPr>
              <a:t>&lt;/h1&gt;'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p>
          <a:p>
            <a:r>
              <a:rPr lang="en-US" dirty="0">
                <a:solidFill>
                  <a:srgbClr val="8000FF"/>
                </a:solidFill>
                <a:latin typeface="Courier New" panose="02070309020205020404" pitchFamily="49" charset="0"/>
              </a:rPr>
              <a:t> </a:t>
            </a:r>
            <a:r>
              <a:rPr lang="en-US" dirty="0" smtClean="0">
                <a:solidFill>
                  <a:srgbClr val="8000FF"/>
                </a:solidFill>
                <a:latin typeface="Courier New" panose="02070309020205020404" pitchFamily="49" charset="0"/>
              </a:rPr>
              <a:t>   -&gt;</a:t>
            </a:r>
            <a:r>
              <a:rPr lang="en-US" dirty="0">
                <a:solidFill>
                  <a:srgbClr val="000000"/>
                </a:solidFill>
                <a:latin typeface="Courier New" panose="02070309020205020404" pitchFamily="49" charset="0"/>
              </a:rPr>
              <a:t>assert</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'[a-</a:t>
            </a:r>
            <a:r>
              <a:rPr lang="en-US" dirty="0" err="1">
                <a:solidFill>
                  <a:srgbClr val="808080"/>
                </a:solidFill>
                <a:latin typeface="Courier New" panose="02070309020205020404" pitchFamily="49" charset="0"/>
              </a:rPr>
              <a:t>zA</a:t>
            </a:r>
            <a:r>
              <a:rPr lang="en-US" dirty="0">
                <a:solidFill>
                  <a:srgbClr val="808080"/>
                </a:solidFill>
                <a:latin typeface="Courier New" panose="02070309020205020404" pitchFamily="49" charset="0"/>
              </a:rPr>
              <a:t>-Z]+'</a:t>
            </a:r>
            <a:r>
              <a:rPr lang="en-US" dirty="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29043544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a:t>
            </a:r>
            <a:endParaRPr lang="en-US" dirty="0"/>
          </a:p>
        </p:txBody>
      </p:sp>
      <p:sp>
        <p:nvSpPr>
          <p:cNvPr id="4" name="Rectangle 3"/>
          <p:cNvSpPr/>
          <p:nvPr/>
        </p:nvSpPr>
        <p:spPr>
          <a:xfrm>
            <a:off x="1261872" y="1691322"/>
            <a:ext cx="9692640" cy="4524315"/>
          </a:xfrm>
          <a:prstGeom prst="rect">
            <a:avLst/>
          </a:prstGeom>
        </p:spPr>
        <p:txBody>
          <a:bodyPr wrap="square">
            <a:spAutoFit/>
          </a:bodyPr>
          <a:lstStyle/>
          <a:p>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get</a:t>
            </a:r>
            <a:r>
              <a:rPr lang="en-US" dirty="0" smtClean="0">
                <a:solidFill>
                  <a:srgbClr val="8000FF"/>
                </a:solidFill>
                <a:latin typeface="Courier New" panose="02070309020205020404" pitchFamily="49" charset="0"/>
              </a:rPr>
              <a:t>(</a:t>
            </a:r>
            <a:r>
              <a:rPr lang="en-US" dirty="0" smtClean="0">
                <a:solidFill>
                  <a:srgbClr val="808080"/>
                </a:solidFill>
                <a:latin typeface="Courier New" panose="02070309020205020404" pitchFamily="49" charset="0"/>
              </a:rPr>
              <a:t>'/user/{id}'</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dirty="0" smtClean="0">
                <a:solidFill>
                  <a:srgbClr val="008000"/>
                </a:solidFill>
                <a:latin typeface="Courier New" panose="02070309020205020404" pitchFamily="49" charset="0"/>
              </a:rPr>
              <a:t>// do stuff with the decrypted id</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convert</a:t>
            </a:r>
            <a:r>
              <a:rPr lang="en-US" dirty="0" smtClean="0">
                <a:solidFill>
                  <a:srgbClr val="8000FF"/>
                </a:solidFill>
                <a:latin typeface="Courier New" panose="02070309020205020404" pitchFamily="49" charset="0"/>
              </a:rPr>
              <a:t>(</a:t>
            </a:r>
            <a:r>
              <a:rPr lang="en-US" dirty="0" smtClean="0">
                <a:solidFill>
                  <a:srgbClr val="808080"/>
                </a:solidFill>
                <a:latin typeface="Courier New" panose="02070309020205020404" pitchFamily="49" charset="0"/>
              </a:rPr>
              <a:t>‘id'</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        $</a:t>
            </a:r>
            <a:r>
              <a:rPr lang="en-US" dirty="0" err="1">
                <a:solidFill>
                  <a:srgbClr val="000080"/>
                </a:solidFill>
                <a:latin typeface="Courier New" panose="02070309020205020404" pitchFamily="49" charset="0"/>
              </a:rPr>
              <a:t>iv_size</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mcrypt_get_iv_size</a:t>
            </a:r>
            <a:r>
              <a:rPr lang="en-US" dirty="0" smtClean="0">
                <a:solidFill>
                  <a:srgbClr val="8000FF"/>
                </a:solidFill>
                <a:latin typeface="Courier New" panose="02070309020205020404" pitchFamily="49" charset="0"/>
              </a:rPr>
              <a:t>(</a:t>
            </a:r>
          </a:p>
          <a:p>
            <a:r>
              <a:rPr lang="en-US" dirty="0">
                <a:solidFill>
                  <a:srgbClr val="8000FF"/>
                </a:solidFill>
                <a:latin typeface="Courier New" panose="02070309020205020404" pitchFamily="49" charset="0"/>
              </a:rPr>
              <a:t> </a:t>
            </a:r>
            <a:r>
              <a:rPr lang="en-US" dirty="0" smtClean="0">
                <a:solidFill>
                  <a:srgbClr val="8000FF"/>
                </a:solidFill>
                <a:latin typeface="Courier New" panose="02070309020205020404" pitchFamily="49" charset="0"/>
              </a:rPr>
              <a:t>           </a:t>
            </a:r>
            <a:r>
              <a:rPr lang="en-US" dirty="0" smtClean="0">
                <a:solidFill>
                  <a:srgbClr val="000000"/>
                </a:solidFill>
                <a:latin typeface="Courier New" panose="02070309020205020404" pitchFamily="49" charset="0"/>
              </a:rPr>
              <a:t>MCRYPT_BLOWFISH</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MCRYPT_MODE_ECB</a:t>
            </a: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iv</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mcrypt_create_iv</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a:t>
            </a:r>
            <a:r>
              <a:rPr lang="en-US" dirty="0" err="1">
                <a:solidFill>
                  <a:srgbClr val="000080"/>
                </a:solidFill>
                <a:latin typeface="Courier New" panose="02070309020205020404" pitchFamily="49" charset="0"/>
              </a:rPr>
              <a:t>iv_size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MCRYPT_RAND</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return</a:t>
            </a:r>
            <a:r>
              <a:rPr lang="en-US" dirty="0" smtClean="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mcrypt_decrypt</a:t>
            </a:r>
            <a:r>
              <a:rPr lang="en-US" dirty="0" smtClean="0">
                <a:solidFill>
                  <a:srgbClr val="8000FF"/>
                </a:solidFill>
                <a:latin typeface="Courier New" panose="02070309020205020404" pitchFamily="49" charset="0"/>
              </a:rPr>
              <a:t>(</a:t>
            </a:r>
          </a:p>
          <a:p>
            <a:r>
              <a:rPr lang="en-US" dirty="0">
                <a:solidFill>
                  <a:srgbClr val="8000FF"/>
                </a:solidFill>
                <a:latin typeface="Courier New" panose="02070309020205020404" pitchFamily="49" charset="0"/>
              </a:rPr>
              <a:t> </a:t>
            </a:r>
            <a:r>
              <a:rPr lang="en-US" dirty="0" smtClean="0">
                <a:solidFill>
                  <a:srgbClr val="8000FF"/>
                </a:solidFill>
                <a:latin typeface="Courier New" panose="02070309020205020404" pitchFamily="49" charset="0"/>
              </a:rPr>
              <a:t>           </a:t>
            </a:r>
            <a:r>
              <a:rPr lang="en-US" dirty="0" smtClean="0">
                <a:solidFill>
                  <a:srgbClr val="000000"/>
                </a:solidFill>
                <a:latin typeface="Courier New" panose="02070309020205020404" pitchFamily="49" charset="0"/>
              </a:rPr>
              <a:t>MCRYPT_BLOWFISH</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encryption_key</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id</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MCRYPT_MODE_ECB</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$iv</a:t>
            </a:r>
          </a:p>
          <a:p>
            <a:r>
              <a:rPr lang="en-US" dirty="0">
                <a:solidFill>
                  <a:srgbClr val="000080"/>
                </a:solidFill>
                <a:latin typeface="Courier New" panose="02070309020205020404" pitchFamily="49" charset="0"/>
              </a:rPr>
              <a:t> </a:t>
            </a:r>
            <a:r>
              <a:rPr lang="en-US" dirty="0" smtClean="0">
                <a:solidFill>
                  <a:srgbClr val="000080"/>
                </a:solidFill>
                <a:latin typeface="Courier New" panose="02070309020205020404" pitchFamily="49" charset="0"/>
              </a:rPr>
              <a:t>       </a:t>
            </a:r>
            <a:r>
              <a:rPr lang="en-US" dirty="0" smtClean="0">
                <a:solidFill>
                  <a:srgbClr val="8000FF"/>
                </a:solidFill>
                <a:latin typeface="Courier New" panose="02070309020205020404" pitchFamily="49" charset="0"/>
              </a:rPr>
              <a:t>);</a:t>
            </a:r>
            <a:endParaRPr lang="en-US" dirty="0"/>
          </a:p>
          <a:p>
            <a:r>
              <a:rPr lang="en-US" dirty="0" smtClean="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4245578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Binding Routes</a:t>
            </a:r>
            <a:endParaRPr lang="en-US" dirty="0"/>
          </a:p>
        </p:txBody>
      </p:sp>
      <p:sp>
        <p:nvSpPr>
          <p:cNvPr id="4" name="Rectangle 3"/>
          <p:cNvSpPr/>
          <p:nvPr/>
        </p:nvSpPr>
        <p:spPr>
          <a:xfrm>
            <a:off x="1261872" y="1691322"/>
            <a:ext cx="9692640" cy="2585323"/>
          </a:xfrm>
          <a:prstGeom prst="rect">
            <a:avLst/>
          </a:prstGeom>
        </p:spPr>
        <p:txBody>
          <a:bodyPr wrap="square">
            <a:spAutoFit/>
          </a:bodyPr>
          <a:lstStyle/>
          <a:p>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get</a:t>
            </a:r>
            <a:r>
              <a:rPr lang="en-US" dirty="0" smtClean="0">
                <a:solidFill>
                  <a:srgbClr val="8000FF"/>
                </a:solidFill>
                <a:latin typeface="Courier New" panose="02070309020205020404" pitchFamily="49" charset="0"/>
              </a:rPr>
              <a:t>(</a:t>
            </a:r>
            <a:r>
              <a:rPr lang="en-US" dirty="0" smtClean="0">
                <a:solidFill>
                  <a:srgbClr val="808080"/>
                </a:solidFill>
                <a:latin typeface="Courier New" panose="02070309020205020404" pitchFamily="49" charset="0"/>
              </a:rPr>
              <a:t>'/hello/{name}'</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return</a:t>
            </a:r>
            <a:r>
              <a:rPr lang="en-US" dirty="0" smtClean="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'&lt;h1&gt;Hello '</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escape</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Silex</a:t>
            </a:r>
            <a:r>
              <a:rPr lang="en-US" dirty="0">
                <a:solidFill>
                  <a:srgbClr val="808080"/>
                </a:solidFill>
                <a:latin typeface="Courier New" panose="02070309020205020404" pitchFamily="49" charset="0"/>
              </a:rPr>
              <a:t>&lt;/h1&gt;'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p>
          <a:p>
            <a:r>
              <a:rPr lang="en-US" dirty="0">
                <a:solidFill>
                  <a:srgbClr val="8000FF"/>
                </a:solidFill>
                <a:latin typeface="Courier New" panose="02070309020205020404" pitchFamily="49" charset="0"/>
              </a:rPr>
              <a:t> </a:t>
            </a:r>
            <a:r>
              <a:rPr lang="en-US" dirty="0" smtClean="0">
                <a:solidFill>
                  <a:srgbClr val="8000FF"/>
                </a:solidFill>
                <a:latin typeface="Courier New" panose="02070309020205020404" pitchFamily="49" charset="0"/>
              </a:rPr>
              <a:t>   -&gt;</a:t>
            </a:r>
            <a:r>
              <a:rPr lang="en-US" dirty="0">
                <a:solidFill>
                  <a:srgbClr val="000000"/>
                </a:solidFill>
                <a:latin typeface="Courier New" panose="02070309020205020404" pitchFamily="49" charset="0"/>
              </a:rPr>
              <a:t>bind</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hello_name</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r>
              <a:rPr lang="en-US" dirty="0">
                <a:solidFill>
                  <a:srgbClr val="008000"/>
                </a:solidFill>
                <a:latin typeface="Courier New" panose="02070309020205020404" pitchFamily="49" charset="0"/>
              </a:rPr>
              <a:t> </a:t>
            </a:r>
            <a:endParaRPr lang="en-US" dirty="0" smtClean="0">
              <a:solidFill>
                <a:srgbClr val="008000"/>
              </a:solidFill>
              <a:latin typeface="Courier New" panose="02070309020205020404" pitchFamily="49" charset="0"/>
            </a:endParaRPr>
          </a:p>
          <a:p>
            <a:r>
              <a:rPr lang="en-US" dirty="0">
                <a:solidFill>
                  <a:srgbClr val="008000"/>
                </a:solidFill>
                <a:latin typeface="Courier New" panose="02070309020205020404" pitchFamily="49" charset="0"/>
              </a:rPr>
              <a:t> </a:t>
            </a:r>
            <a:r>
              <a:rPr lang="en-US" dirty="0" smtClean="0">
                <a:solidFill>
                  <a:srgbClr val="008000"/>
                </a:solidFill>
                <a:latin typeface="Courier New" panose="02070309020205020404" pitchFamily="49" charset="0"/>
              </a:rPr>
              <a:t>   </a:t>
            </a:r>
            <a:r>
              <a:rPr lang="en-US" dirty="0" smtClean="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assert</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a:t>
            </a:r>
            <a:r>
              <a:rPr lang="en-US" dirty="0" smtClean="0">
                <a:solidFill>
                  <a:srgbClr val="808080"/>
                </a:solidFill>
                <a:latin typeface="Courier New" panose="02070309020205020404" pitchFamily="49" charset="0"/>
              </a:rPr>
              <a:t>a-</a:t>
            </a:r>
            <a:r>
              <a:rPr lang="en-US" dirty="0" err="1" smtClean="0">
                <a:solidFill>
                  <a:srgbClr val="808080"/>
                </a:solidFill>
                <a:latin typeface="Courier New" panose="02070309020205020404" pitchFamily="49" charset="0"/>
              </a:rPr>
              <a:t>zA</a:t>
            </a:r>
            <a:r>
              <a:rPr lang="en-US" dirty="0" smtClean="0">
                <a:solidFill>
                  <a:srgbClr val="808080"/>
                </a:solidFill>
                <a:latin typeface="Courier New" panose="02070309020205020404" pitchFamily="49" charset="0"/>
              </a:rPr>
              <a:t>-Z]+'</a:t>
            </a:r>
            <a:r>
              <a:rPr lang="en-US" dirty="0" smtClean="0">
                <a:solidFill>
                  <a:srgbClr val="8000FF"/>
                </a:solidFill>
                <a:latin typeface="Courier New" panose="02070309020205020404" pitchFamily="49" charset="0"/>
              </a:rPr>
              <a:t>);</a:t>
            </a:r>
          </a:p>
          <a:p>
            <a:endParaRPr lang="en-US" dirty="0" smtClean="0">
              <a:solidFill>
                <a:srgbClr val="8000FF"/>
              </a:solidFill>
              <a:effectLst/>
              <a:latin typeface="Courier New" panose="02070309020205020404" pitchFamily="49" charset="0"/>
            </a:endParaRPr>
          </a:p>
          <a:p>
            <a:r>
              <a:rPr lang="en-US" dirty="0" smtClean="0">
                <a:solidFill>
                  <a:srgbClr val="008000"/>
                </a:solidFill>
                <a:latin typeface="Courier New" panose="02070309020205020404" pitchFamily="49" charset="0"/>
              </a:rPr>
              <a:t>// generate </a:t>
            </a:r>
            <a:r>
              <a:rPr lang="en-US" dirty="0" err="1" smtClean="0">
                <a:solidFill>
                  <a:srgbClr val="008000"/>
                </a:solidFill>
                <a:latin typeface="Courier New" panose="02070309020205020404" pitchFamily="49" charset="0"/>
              </a:rPr>
              <a:t>url</a:t>
            </a:r>
            <a:r>
              <a:rPr lang="en-US" dirty="0" smtClean="0">
                <a:solidFill>
                  <a:srgbClr val="008000"/>
                </a:solidFill>
                <a:latin typeface="Courier New" panose="02070309020205020404" pitchFamily="49" charset="0"/>
              </a:rPr>
              <a:t> to /hello/</a:t>
            </a:r>
            <a:r>
              <a:rPr lang="en-US" dirty="0" err="1" smtClean="0">
                <a:solidFill>
                  <a:srgbClr val="008000"/>
                </a:solidFill>
                <a:latin typeface="Courier New" panose="02070309020205020404" pitchFamily="49" charset="0"/>
              </a:rPr>
              <a:t>Silex</a:t>
            </a:r>
            <a:r>
              <a:rPr lang="en-US" dirty="0" smtClean="0">
                <a:solidFill>
                  <a:srgbClr val="008000"/>
                </a:solidFill>
                <a:latin typeface="Courier New" panose="02070309020205020404" pitchFamily="49" charset="0"/>
              </a:rPr>
              <a:t> </a:t>
            </a:r>
          </a:p>
          <a:p>
            <a:r>
              <a:rPr lang="en-US" dirty="0" smtClean="0">
                <a:solidFill>
                  <a:srgbClr val="008000"/>
                </a:solidFill>
                <a:latin typeface="Courier New" panose="02070309020205020404" pitchFamily="49" charset="0"/>
              </a:rPr>
              <a:t>// requires the </a:t>
            </a:r>
            <a:r>
              <a:rPr lang="en-US" dirty="0" err="1" smtClean="0">
                <a:solidFill>
                  <a:srgbClr val="008000"/>
                </a:solidFill>
                <a:latin typeface="Courier New" panose="02070309020205020404" pitchFamily="49" charset="0"/>
              </a:rPr>
              <a:t>url</a:t>
            </a:r>
            <a:r>
              <a:rPr lang="en-US" dirty="0" smtClean="0">
                <a:solidFill>
                  <a:srgbClr val="008000"/>
                </a:solidFill>
                <a:latin typeface="Courier New" panose="02070309020205020404" pitchFamily="49" charset="0"/>
              </a:rPr>
              <a:t> generator service provider</a:t>
            </a:r>
            <a:endParaRPr lang="en-US" dirty="0">
              <a:solidFill>
                <a:srgbClr val="8000FF"/>
              </a:solidFill>
              <a:effectLst/>
              <a:latin typeface="Courier New" panose="02070309020205020404" pitchFamily="49" charset="0"/>
            </a:endParaRPr>
          </a:p>
          <a:p>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url_generator</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generate</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'hello'</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array</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'name'</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Silex</a:t>
            </a:r>
            <a:r>
              <a:rPr lang="en-US" dirty="0" smtClean="0">
                <a:solidFill>
                  <a:srgbClr val="808080"/>
                </a:solidFill>
                <a:latin typeface="Courier New" panose="02070309020205020404" pitchFamily="49" charset="0"/>
              </a:rPr>
              <a:t>'</a:t>
            </a:r>
            <a:r>
              <a:rPr lang="en-US" dirty="0" smtClean="0">
                <a:solidFill>
                  <a:srgbClr val="8000FF"/>
                </a:solidFill>
                <a:latin typeface="Courier New" panose="02070309020205020404" pitchFamily="49" charset="0"/>
              </a:rPr>
              <a:t>));</a:t>
            </a:r>
            <a:endParaRPr lang="en-US" dirty="0"/>
          </a:p>
        </p:txBody>
      </p:sp>
    </p:spTree>
    <p:extLst>
      <p:ext uri="{BB962C8B-B14F-4D97-AF65-F5344CB8AC3E}">
        <p14:creationId xmlns:p14="http://schemas.microsoft.com/office/powerpoint/2010/main" val="981602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Routes to Methods</a:t>
            </a:r>
            <a:endParaRPr lang="en-US" dirty="0"/>
          </a:p>
        </p:txBody>
      </p:sp>
      <p:sp>
        <p:nvSpPr>
          <p:cNvPr id="4" name="Rectangle 3"/>
          <p:cNvSpPr/>
          <p:nvPr/>
        </p:nvSpPr>
        <p:spPr>
          <a:xfrm>
            <a:off x="1261872" y="1691322"/>
            <a:ext cx="9692640" cy="3416320"/>
          </a:xfrm>
          <a:prstGeom prst="rect">
            <a:avLst/>
          </a:prstGeom>
        </p:spPr>
        <p:txBody>
          <a:bodyPr wrap="square">
            <a:spAutoFit/>
          </a:bodyPr>
          <a:lstStyle/>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Silex</a:t>
            </a:r>
            <a:r>
              <a:rPr lang="en-US" dirty="0">
                <a:solidFill>
                  <a:srgbClr val="000000"/>
                </a:solidFill>
                <a:latin typeface="Courier New" panose="02070309020205020404" pitchFamily="49" charset="0"/>
              </a:rPr>
              <a:t>\Application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Symfony</a:t>
            </a:r>
            <a:r>
              <a:rPr lang="en-US" dirty="0">
                <a:solidFill>
                  <a:srgbClr val="000000"/>
                </a:solidFill>
                <a:latin typeface="Courier New" panose="02070309020205020404" pitchFamily="49" charset="0"/>
              </a:rPr>
              <a:t>\Component\</a:t>
            </a:r>
            <a:r>
              <a:rPr lang="en-US" dirty="0" err="1">
                <a:solidFill>
                  <a:srgbClr val="000000"/>
                </a:solidFill>
                <a:latin typeface="Courier New" panose="02070309020205020404" pitchFamily="49" charset="0"/>
              </a:rPr>
              <a:t>HttpFoundation</a:t>
            </a:r>
            <a:r>
              <a:rPr lang="en-US" dirty="0">
                <a:solidFill>
                  <a:srgbClr val="000000"/>
                </a:solidFill>
                <a:latin typeface="Courier New" panose="02070309020205020404" pitchFamily="49" charset="0"/>
              </a:rPr>
              <a:t>\Request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b="1" dirty="0" smtClean="0">
              <a:solidFill>
                <a:srgbClr val="0000FF"/>
              </a:solidFill>
              <a:latin typeface="Courier New" panose="02070309020205020404" pitchFamily="49" charset="0"/>
            </a:endParaRPr>
          </a:p>
          <a:p>
            <a:r>
              <a:rPr lang="en-US" b="1" dirty="0" smtClean="0">
                <a:solidFill>
                  <a:srgbClr val="0000FF"/>
                </a:solidFill>
                <a:latin typeface="Courier New" panose="02070309020205020404" pitchFamily="49" charset="0"/>
              </a:rPr>
              <a:t>namespace</a:t>
            </a:r>
            <a:r>
              <a:rPr lang="en-US" dirty="0" smtClean="0">
                <a:solidFill>
                  <a:srgbClr val="000000"/>
                </a:solidFill>
                <a:latin typeface="Courier New" panose="02070309020205020404" pitchFamily="49" charset="0"/>
              </a:rPr>
              <a:t> </a:t>
            </a:r>
            <a:r>
              <a:rPr lang="en-US" dirty="0">
                <a:solidFill>
                  <a:srgbClr val="000000"/>
                </a:solidFill>
                <a:latin typeface="Courier New" panose="02070309020205020404" pitchFamily="49" charset="0"/>
              </a:rPr>
              <a:t>Demo </a:t>
            </a:r>
            <a:endParaRPr lang="en-US" dirty="0" smtClean="0">
              <a:solidFill>
                <a:srgbClr val="000000"/>
              </a:solidFill>
              <a:latin typeface="Courier New" panose="02070309020205020404" pitchFamily="49" charset="0"/>
            </a:endParaRPr>
          </a:p>
          <a:p>
            <a:endParaRPr lang="en-US" b="1" dirty="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class</a:t>
            </a:r>
            <a:r>
              <a:rPr lang="en-US" dirty="0" smtClean="0">
                <a:solidFill>
                  <a:srgbClr val="000000"/>
                </a:solidFill>
                <a:latin typeface="Courier New" panose="02070309020205020404" pitchFamily="49" charset="0"/>
              </a:rPr>
              <a:t> </a:t>
            </a:r>
            <a:r>
              <a:rPr lang="en-US" dirty="0">
                <a:solidFill>
                  <a:srgbClr val="000000"/>
                </a:solidFill>
                <a:latin typeface="Courier New" panose="02070309020205020404" pitchFamily="49" charset="0"/>
              </a:rPr>
              <a:t>Hello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public</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Request </a:t>
            </a:r>
            <a:r>
              <a:rPr lang="en-US" dirty="0">
                <a:solidFill>
                  <a:srgbClr val="000080"/>
                </a:solidFill>
                <a:latin typeface="Courier New" panose="02070309020205020404" pitchFamily="49" charset="0"/>
              </a:rPr>
              <a:t>$request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Application </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8000"/>
                </a:solidFill>
                <a:latin typeface="Courier New" panose="02070309020205020404" pitchFamily="49" charset="0"/>
              </a:rPr>
              <a:t>// </a:t>
            </a:r>
            <a:r>
              <a:rPr lang="en-US" dirty="0">
                <a:solidFill>
                  <a:srgbClr val="008000"/>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smtClean="0">
                <a:solidFill>
                  <a:srgbClr val="8000FF"/>
                </a:solidFill>
                <a:latin typeface="Courier New" panose="02070309020205020404" pitchFamily="49" charset="0"/>
              </a:rPr>
              <a:t>}</a:t>
            </a:r>
          </a:p>
          <a:p>
            <a:endParaRPr lang="en-US" dirty="0">
              <a:solidFill>
                <a:srgbClr val="8000FF"/>
              </a:solidFill>
              <a:effectLst/>
              <a:latin typeface="Courier New" panose="02070309020205020404" pitchFamily="49" charset="0"/>
            </a:endParaRPr>
          </a:p>
          <a:p>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get</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'/hello/{name}'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'Demo\\Hello::name'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p>
        </p:txBody>
      </p:sp>
    </p:spTree>
    <p:extLst>
      <p:ext uri="{BB962C8B-B14F-4D97-AF65-F5344CB8AC3E}">
        <p14:creationId xmlns:p14="http://schemas.microsoft.com/office/powerpoint/2010/main" val="2649399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Wait… Not Drupal?</a:t>
            </a:r>
            <a:endParaRPr lang="en-US" dirty="0"/>
          </a:p>
        </p:txBody>
      </p:sp>
      <p:sp>
        <p:nvSpPr>
          <p:cNvPr id="3" name="Text Placeholder 2"/>
          <p:cNvSpPr>
            <a:spLocks noGrp="1"/>
          </p:cNvSpPr>
          <p:nvPr>
            <p:ph type="body"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7594" y="1291167"/>
            <a:ext cx="1666875" cy="1905000"/>
          </a:xfrm>
          <a:prstGeom prst="rect">
            <a:avLst/>
          </a:prstGeom>
        </p:spPr>
      </p:pic>
    </p:spTree>
    <p:extLst>
      <p:ext uri="{BB962C8B-B14F-4D97-AF65-F5344CB8AC3E}">
        <p14:creationId xmlns:p14="http://schemas.microsoft.com/office/powerpoint/2010/main" val="16720332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Kaushan Script" panose="03060602040705080205" pitchFamily="66" charset="0"/>
              </a:rPr>
              <a:t>Configuring and </a:t>
            </a:r>
            <a:br>
              <a:rPr lang="en-US" dirty="0" smtClean="0">
                <a:latin typeface="Kaushan Script" panose="03060602040705080205" pitchFamily="66" charset="0"/>
              </a:rPr>
            </a:br>
            <a:r>
              <a:rPr lang="en-US" dirty="0" smtClean="0">
                <a:latin typeface="Kaushan Script" panose="03060602040705080205" pitchFamily="66" charset="0"/>
              </a:rPr>
              <a:t>Extending </a:t>
            </a:r>
            <a:r>
              <a:rPr lang="en-US" dirty="0" err="1" smtClean="0">
                <a:latin typeface="Kaushan Script" panose="03060602040705080205" pitchFamily="66" charset="0"/>
              </a:rPr>
              <a:t>Silex</a:t>
            </a:r>
            <a:endParaRPr lang="en-US" dirty="0">
              <a:latin typeface="Kaushan Script" panose="03060602040705080205" pitchFamily="66" charset="0"/>
            </a:endParaRPr>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7772" y="1473616"/>
            <a:ext cx="5587301" cy="3326984"/>
          </a:xfrm>
          <a:prstGeom prst="rect">
            <a:avLst/>
          </a:prstGeom>
        </p:spPr>
      </p:pic>
    </p:spTree>
    <p:extLst>
      <p:ext uri="{BB962C8B-B14F-4D97-AF65-F5344CB8AC3E}">
        <p14:creationId xmlns:p14="http://schemas.microsoft.com/office/powerpoint/2010/main" val="40712071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a:t>
            </a:r>
            <a:endParaRPr lang="en-US" dirty="0"/>
          </a:p>
        </p:txBody>
      </p:sp>
      <p:sp>
        <p:nvSpPr>
          <p:cNvPr id="4" name="Rectangle 3"/>
          <p:cNvSpPr/>
          <p:nvPr/>
        </p:nvSpPr>
        <p:spPr>
          <a:xfrm>
            <a:off x="1261872" y="1691322"/>
            <a:ext cx="9601197" cy="646331"/>
          </a:xfrm>
          <a:prstGeom prst="rect">
            <a:avLst/>
          </a:prstGeom>
        </p:spPr>
        <p:txBody>
          <a:bodyPr wrap="square">
            <a:spAutoFit/>
          </a:bodyPr>
          <a:lstStyle/>
          <a:p>
            <a:r>
              <a:rPr lang="en-US" dirty="0" smtClean="0">
                <a:solidFill>
                  <a:srgbClr val="000000"/>
                </a:solidFill>
                <a:latin typeface="+mj-lt"/>
              </a:rPr>
              <a:t>The application class is an extension of Pimple. Pimple is a dependency injection container. The container acts like an array that stores configuration and services.</a:t>
            </a:r>
            <a:endParaRPr lang="en-US" dirty="0">
              <a:solidFill>
                <a:srgbClr val="000000"/>
              </a:solidFill>
              <a:latin typeface="+mj-lt"/>
            </a:endParaRPr>
          </a:p>
        </p:txBody>
      </p:sp>
      <p:sp>
        <p:nvSpPr>
          <p:cNvPr id="3" name="Rectangle 2"/>
          <p:cNvSpPr/>
          <p:nvPr/>
        </p:nvSpPr>
        <p:spPr>
          <a:xfrm>
            <a:off x="1261872" y="2614652"/>
            <a:ext cx="6096000" cy="369332"/>
          </a:xfrm>
          <a:prstGeom prst="rect">
            <a:avLst/>
          </a:prstGeom>
        </p:spPr>
        <p:txBody>
          <a:bodyPr>
            <a:spAutoFit/>
          </a:bodyPr>
          <a:lstStyle/>
          <a:p>
            <a:r>
              <a:rPr lang="en-US" dirty="0" smtClean="0">
                <a:solidFill>
                  <a:srgbClr val="000080"/>
                </a:solidFill>
                <a:latin typeface="Courier New" panose="02070309020205020404" pitchFamily="49" charset="0"/>
              </a:rPr>
              <a:t>$app</a:t>
            </a:r>
            <a:r>
              <a:rPr lang="en-US" dirty="0" smtClean="0">
                <a:solidFill>
                  <a:srgbClr val="8000FF"/>
                </a:solidFill>
                <a:latin typeface="Courier New" panose="02070309020205020404" pitchFamily="49" charset="0"/>
              </a:rPr>
              <a:t>[</a:t>
            </a:r>
            <a:r>
              <a:rPr lang="en-US" dirty="0" smtClean="0">
                <a:solidFill>
                  <a:srgbClr val="808080"/>
                </a:solidFill>
                <a:latin typeface="Courier New" panose="02070309020205020404" pitchFamily="49" charset="0"/>
              </a:rPr>
              <a:t>'</a:t>
            </a:r>
            <a:r>
              <a:rPr lang="en-US" dirty="0" err="1" smtClean="0">
                <a:solidFill>
                  <a:srgbClr val="808080"/>
                </a:solidFill>
                <a:latin typeface="Courier New" panose="02070309020205020404" pitchFamily="49" charset="0"/>
              </a:rPr>
              <a:t>config</a:t>
            </a:r>
            <a:r>
              <a:rPr lang="en-US" dirty="0" smtClean="0">
                <a:solidFill>
                  <a:srgbClr val="808080"/>
                </a:solidFill>
                <a:latin typeface="Courier New" panose="02070309020205020404" pitchFamily="49" charset="0"/>
              </a:rPr>
              <a:t>'</a:t>
            </a:r>
            <a:r>
              <a:rPr lang="en-US" dirty="0" smtClean="0">
                <a:solidFill>
                  <a:srgbClr val="8000FF"/>
                </a:solidFill>
                <a:latin typeface="Courier New" panose="02070309020205020404" pitchFamily="49" charset="0"/>
              </a:rPr>
              <a:t>]</a:t>
            </a:r>
            <a:r>
              <a:rPr lang="en-US" dirty="0" smtClean="0">
                <a:solidFill>
                  <a:srgbClr val="000080"/>
                </a:solidFill>
                <a:latin typeface="Courier New" panose="02070309020205020404" pitchFamily="49" charset="0"/>
              </a:rPr>
              <a:t> = </a:t>
            </a:r>
            <a:r>
              <a:rPr lang="en-US" dirty="0" smtClean="0">
                <a:solidFill>
                  <a:srgbClr val="808080"/>
                </a:solidFill>
                <a:latin typeface="Courier New" panose="02070309020205020404" pitchFamily="49" charset="0"/>
              </a:rPr>
              <a:t>'value'</a:t>
            </a:r>
            <a:r>
              <a:rPr lang="en-US" dirty="0" smtClean="0">
                <a:solidFill>
                  <a:srgbClr val="8000FF"/>
                </a:solidFill>
                <a:latin typeface="Courier New" panose="02070309020205020404" pitchFamily="49" charset="0"/>
              </a:rPr>
              <a:t>;</a:t>
            </a:r>
            <a:endParaRPr lang="en-US" dirty="0">
              <a:solidFill>
                <a:srgbClr val="000000"/>
              </a:solidFill>
              <a:latin typeface="Courier New" panose="02070309020205020404" pitchFamily="49"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47199" y="365760"/>
            <a:ext cx="1515869" cy="1515869"/>
          </a:xfrm>
          <a:prstGeom prst="rect">
            <a:avLst/>
          </a:prstGeom>
        </p:spPr>
      </p:pic>
    </p:spTree>
    <p:extLst>
      <p:ext uri="{BB962C8B-B14F-4D97-AF65-F5344CB8AC3E}">
        <p14:creationId xmlns:p14="http://schemas.microsoft.com/office/powerpoint/2010/main" val="10560194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a:t>
            </a:r>
            <a:endParaRPr lang="en-US" dirty="0"/>
          </a:p>
        </p:txBody>
      </p:sp>
      <p:sp>
        <p:nvSpPr>
          <p:cNvPr id="4" name="Rectangle 3"/>
          <p:cNvSpPr/>
          <p:nvPr/>
        </p:nvSpPr>
        <p:spPr>
          <a:xfrm>
            <a:off x="1261872" y="2337653"/>
            <a:ext cx="9601197" cy="1477328"/>
          </a:xfrm>
          <a:prstGeom prst="rect">
            <a:avLst/>
          </a:prstGeom>
        </p:spPr>
        <p:txBody>
          <a:bodyPr wrap="square">
            <a:spAutoFit/>
          </a:bodyPr>
          <a:lstStyle/>
          <a:p>
            <a:r>
              <a:rPr lang="en-US" dirty="0">
                <a:solidFill>
                  <a:srgbClr val="000080"/>
                </a:solidFill>
                <a:latin typeface="Courier New" panose="02070309020205020404" pitchFamily="49" charset="0"/>
              </a:rPr>
              <a:t>$configuration</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array</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p>
          <a:p>
            <a:r>
              <a:rPr lang="en-US" dirty="0">
                <a:solidFill>
                  <a:srgbClr val="808080"/>
                </a:solidFill>
                <a:latin typeface="Courier New" panose="02070309020205020404" pitchFamily="49" charset="0"/>
              </a:rPr>
              <a:t>    'debug'</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true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p>
          <a:p>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p>
          <a:p>
            <a:endParaRPr lang="en-US" dirty="0">
              <a:solidFill>
                <a:srgbClr val="000000"/>
              </a:solidFill>
              <a:latin typeface="Courier New" panose="02070309020205020404" pitchFamily="49" charset="0"/>
            </a:endParaRPr>
          </a:p>
          <a:p>
            <a:r>
              <a:rPr lang="en-US" dirty="0">
                <a:solidFill>
                  <a:srgbClr val="000080"/>
                </a:solidFill>
                <a:latin typeface="Courier New" panose="02070309020205020404" pitchFamily="49" charset="0"/>
              </a:rPr>
              <a:t>$app</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Application</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$configuration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p>
        </p:txBody>
      </p:sp>
      <p:sp>
        <p:nvSpPr>
          <p:cNvPr id="3" name="TextBox 2"/>
          <p:cNvSpPr txBox="1"/>
          <p:nvPr/>
        </p:nvSpPr>
        <p:spPr>
          <a:xfrm>
            <a:off x="1261872" y="1691322"/>
            <a:ext cx="9692640" cy="646331"/>
          </a:xfrm>
          <a:prstGeom prst="rect">
            <a:avLst/>
          </a:prstGeom>
          <a:noFill/>
        </p:spPr>
        <p:txBody>
          <a:bodyPr wrap="square" rtlCol="0">
            <a:spAutoFit/>
          </a:bodyPr>
          <a:lstStyle/>
          <a:p>
            <a:r>
              <a:rPr lang="en-US" dirty="0" smtClean="0"/>
              <a:t>The constructor takes an array of configuration settings.  You can define a bunch of your settings in one place for maintainability and readability.</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47199" y="365760"/>
            <a:ext cx="1515869" cy="1515869"/>
          </a:xfrm>
          <a:prstGeom prst="rect">
            <a:avLst/>
          </a:prstGeom>
        </p:spPr>
      </p:pic>
    </p:spTree>
    <p:extLst>
      <p:ext uri="{BB962C8B-B14F-4D97-AF65-F5344CB8AC3E}">
        <p14:creationId xmlns:p14="http://schemas.microsoft.com/office/powerpoint/2010/main" val="26501394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Providers</a:t>
            </a:r>
            <a:endParaRPr lang="en-US" dirty="0"/>
          </a:p>
        </p:txBody>
      </p:sp>
      <p:sp>
        <p:nvSpPr>
          <p:cNvPr id="3" name="TextBox 2"/>
          <p:cNvSpPr txBox="1"/>
          <p:nvPr/>
        </p:nvSpPr>
        <p:spPr>
          <a:xfrm>
            <a:off x="1261872" y="1691322"/>
            <a:ext cx="9601196" cy="3046988"/>
          </a:xfrm>
          <a:prstGeom prst="rect">
            <a:avLst/>
          </a:prstGeom>
          <a:noFill/>
        </p:spPr>
        <p:txBody>
          <a:bodyPr wrap="square" rtlCol="0">
            <a:spAutoFit/>
          </a:bodyPr>
          <a:lstStyle/>
          <a:p>
            <a:r>
              <a:rPr lang="en-US" sz="2400" dirty="0" smtClean="0"/>
              <a:t>A service is an object that can perform a specific task</a:t>
            </a:r>
          </a:p>
          <a:p>
            <a:endParaRPr lang="en-US" sz="2400" dirty="0"/>
          </a:p>
          <a:p>
            <a:r>
              <a:rPr lang="en-US" sz="2400" dirty="0" smtClean="0"/>
              <a:t>A service provider will register and configure a service to the application</a:t>
            </a:r>
          </a:p>
          <a:p>
            <a:endParaRPr lang="en-US" sz="2400" dirty="0"/>
          </a:p>
          <a:p>
            <a:r>
              <a:rPr lang="en-US" sz="2400" dirty="0" smtClean="0"/>
              <a:t>It prevents tightly coupling the application with the service and allows you to use Dependency </a:t>
            </a:r>
            <a:r>
              <a:rPr lang="en-US" sz="2400" dirty="0"/>
              <a:t>I</a:t>
            </a:r>
            <a:r>
              <a:rPr lang="en-US" sz="2400" dirty="0" smtClean="0"/>
              <a:t>njection instead of Service Location</a:t>
            </a:r>
            <a:endParaRPr lang="en-US" sz="2400" dirty="0"/>
          </a:p>
        </p:txBody>
      </p:sp>
    </p:spTree>
    <p:extLst>
      <p:ext uri="{BB962C8B-B14F-4D97-AF65-F5344CB8AC3E}">
        <p14:creationId xmlns:p14="http://schemas.microsoft.com/office/powerpoint/2010/main" val="31248441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Providers for </a:t>
            </a:r>
            <a:r>
              <a:rPr lang="en-US" dirty="0" err="1" smtClean="0"/>
              <a:t>Silex</a:t>
            </a:r>
            <a:endParaRPr lang="en-US" dirty="0"/>
          </a:p>
        </p:txBody>
      </p:sp>
      <p:sp>
        <p:nvSpPr>
          <p:cNvPr id="3" name="Content Placeholder 2"/>
          <p:cNvSpPr>
            <a:spLocks noGrp="1"/>
          </p:cNvSpPr>
          <p:nvPr>
            <p:ph sz="half" idx="1"/>
          </p:nvPr>
        </p:nvSpPr>
        <p:spPr/>
        <p:txBody>
          <a:bodyPr>
            <a:normAutofit/>
          </a:bodyPr>
          <a:lstStyle/>
          <a:p>
            <a:r>
              <a:rPr lang="en-US" dirty="0" smtClean="0"/>
              <a:t>Twig</a:t>
            </a:r>
          </a:p>
          <a:p>
            <a:r>
              <a:rPr lang="en-US" dirty="0" smtClean="0"/>
              <a:t>URL Generator</a:t>
            </a:r>
          </a:p>
          <a:p>
            <a:r>
              <a:rPr lang="en-US" dirty="0" smtClean="0"/>
              <a:t>Session</a:t>
            </a:r>
          </a:p>
          <a:p>
            <a:r>
              <a:rPr lang="en-US" dirty="0" smtClean="0"/>
              <a:t>Validator</a:t>
            </a:r>
          </a:p>
          <a:p>
            <a:r>
              <a:rPr lang="en-US" dirty="0" smtClean="0"/>
              <a:t>Form</a:t>
            </a:r>
          </a:p>
          <a:p>
            <a:r>
              <a:rPr lang="en-US" dirty="0" smtClean="0"/>
              <a:t>HTTP Cache</a:t>
            </a:r>
          </a:p>
          <a:p>
            <a:r>
              <a:rPr lang="en-US" dirty="0"/>
              <a:t>HTTP </a:t>
            </a:r>
            <a:r>
              <a:rPr lang="en-US" dirty="0" smtClean="0"/>
              <a:t>Fragments</a:t>
            </a:r>
            <a:endParaRPr lang="en-US" dirty="0"/>
          </a:p>
        </p:txBody>
      </p:sp>
      <p:sp>
        <p:nvSpPr>
          <p:cNvPr id="4" name="Content Placeholder 3"/>
          <p:cNvSpPr>
            <a:spLocks noGrp="1"/>
          </p:cNvSpPr>
          <p:nvPr>
            <p:ph sz="half" idx="2"/>
          </p:nvPr>
        </p:nvSpPr>
        <p:spPr/>
        <p:txBody>
          <a:bodyPr>
            <a:normAutofit/>
          </a:bodyPr>
          <a:lstStyle/>
          <a:p>
            <a:r>
              <a:rPr lang="en-US" dirty="0" smtClean="0"/>
              <a:t>Security</a:t>
            </a:r>
          </a:p>
          <a:p>
            <a:r>
              <a:rPr lang="en-US" dirty="0" smtClean="0"/>
              <a:t>Remember Me</a:t>
            </a:r>
          </a:p>
          <a:p>
            <a:r>
              <a:rPr lang="en-US" dirty="0" err="1" smtClean="0"/>
              <a:t>Swiftmailer</a:t>
            </a:r>
            <a:endParaRPr lang="en-US" dirty="0" smtClean="0"/>
          </a:p>
          <a:p>
            <a:r>
              <a:rPr lang="en-US" dirty="0" smtClean="0"/>
              <a:t>Monolog</a:t>
            </a:r>
          </a:p>
          <a:p>
            <a:r>
              <a:rPr lang="en-US" dirty="0" smtClean="0"/>
              <a:t>Translation</a:t>
            </a:r>
          </a:p>
          <a:p>
            <a:r>
              <a:rPr lang="en-US" dirty="0" err="1" smtClean="0"/>
              <a:t>Serializer</a:t>
            </a:r>
            <a:endParaRPr lang="en-US" dirty="0" smtClean="0"/>
          </a:p>
          <a:p>
            <a:r>
              <a:rPr lang="en-US" dirty="0" smtClean="0"/>
              <a:t>Doctrine</a:t>
            </a:r>
            <a:endParaRPr lang="en-US" dirty="0"/>
          </a:p>
        </p:txBody>
      </p:sp>
      <p:sp>
        <p:nvSpPr>
          <p:cNvPr id="5" name="TextBox 4"/>
          <p:cNvSpPr txBox="1"/>
          <p:nvPr/>
        </p:nvSpPr>
        <p:spPr>
          <a:xfrm>
            <a:off x="1261872" y="6180137"/>
            <a:ext cx="9692640" cy="338554"/>
          </a:xfrm>
          <a:prstGeom prst="rect">
            <a:avLst/>
          </a:prstGeom>
          <a:noFill/>
        </p:spPr>
        <p:txBody>
          <a:bodyPr wrap="square" rtlCol="0">
            <a:spAutoFit/>
          </a:bodyPr>
          <a:lstStyle/>
          <a:p>
            <a:r>
              <a:rPr lang="en-US" sz="1600" i="1" dirty="0" smtClean="0"/>
              <a:t>They are not included in </a:t>
            </a:r>
            <a:r>
              <a:rPr lang="en-US" sz="1600" i="1" dirty="0" err="1"/>
              <a:t>S</a:t>
            </a:r>
            <a:r>
              <a:rPr lang="en-US" sz="1600" i="1" dirty="0" err="1" smtClean="0"/>
              <a:t>ilex</a:t>
            </a:r>
            <a:r>
              <a:rPr lang="en-US" sz="1600" i="1" dirty="0" smtClean="0"/>
              <a:t> and need to be installed with composer before you can use them.</a:t>
            </a:r>
            <a:endParaRPr lang="en-US" sz="1600" i="1" dirty="0"/>
          </a:p>
        </p:txBody>
      </p:sp>
    </p:spTree>
    <p:extLst>
      <p:ext uri="{BB962C8B-B14F-4D97-AF65-F5344CB8AC3E}">
        <p14:creationId xmlns:p14="http://schemas.microsoft.com/office/powerpoint/2010/main" val="2371075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Installing Service Providers</a:t>
            </a:r>
            <a:endParaRPr lang="en-US" dirty="0"/>
          </a:p>
        </p:txBody>
      </p:sp>
      <p:sp>
        <p:nvSpPr>
          <p:cNvPr id="4" name="Rectangle 3"/>
          <p:cNvSpPr/>
          <p:nvPr/>
        </p:nvSpPr>
        <p:spPr>
          <a:xfrm>
            <a:off x="1261872" y="1691322"/>
            <a:ext cx="9601196" cy="369332"/>
          </a:xfrm>
          <a:prstGeom prst="rect">
            <a:avLst/>
          </a:prstGeom>
        </p:spPr>
        <p:txBody>
          <a:bodyPr wrap="square">
            <a:spAutoFit/>
          </a:bodyPr>
          <a:lstStyle/>
          <a:p>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register</a:t>
            </a:r>
            <a:r>
              <a:rPr lang="en-US" dirty="0">
                <a:solidFill>
                  <a:srgbClr val="8000FF"/>
                </a:solidFill>
                <a:latin typeface="Courier New" panose="02070309020205020404" pitchFamily="49" charset="0"/>
              </a:rPr>
              <a:t>(</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Silex</a:t>
            </a:r>
            <a:r>
              <a:rPr lang="en-US" dirty="0">
                <a:solidFill>
                  <a:srgbClr val="000000"/>
                </a:solidFill>
                <a:latin typeface="Courier New" panose="02070309020205020404" pitchFamily="49" charset="0"/>
              </a:rPr>
              <a:t>\Provider\</a:t>
            </a:r>
            <a:r>
              <a:rPr lang="en-US" dirty="0" err="1">
                <a:solidFill>
                  <a:srgbClr val="000000"/>
                </a:solidFill>
                <a:latin typeface="Courier New" panose="02070309020205020404" pitchFamily="49" charset="0"/>
              </a:rPr>
              <a:t>SwiftmailerServiceProvider</a:t>
            </a:r>
            <a:r>
              <a:rPr lang="en-US" dirty="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32660226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Service Providers</a:t>
            </a:r>
            <a:endParaRPr lang="en-US" dirty="0"/>
          </a:p>
        </p:txBody>
      </p:sp>
      <p:sp>
        <p:nvSpPr>
          <p:cNvPr id="5" name="Rectangle 4"/>
          <p:cNvSpPr/>
          <p:nvPr/>
        </p:nvSpPr>
        <p:spPr>
          <a:xfrm>
            <a:off x="1261872" y="1691322"/>
            <a:ext cx="9601196" cy="2862322"/>
          </a:xfrm>
          <a:prstGeom prst="rect">
            <a:avLst/>
          </a:prstGeom>
        </p:spPr>
        <p:txBody>
          <a:bodyPr wrap="square">
            <a:spAutoFit/>
          </a:bodyPr>
          <a:lstStyle/>
          <a:p>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swiftmailer.options</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array</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'host</a:t>
            </a:r>
            <a:r>
              <a:rPr lang="en-US" dirty="0">
                <a:solidFill>
                  <a:srgbClr val="808080"/>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'host</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'port</a:t>
            </a:r>
            <a:r>
              <a:rPr lang="en-US" dirty="0">
                <a:solidFill>
                  <a:srgbClr val="808080"/>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'25'</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'username</a:t>
            </a:r>
            <a:r>
              <a:rPr lang="en-US" dirty="0">
                <a:solidFill>
                  <a:srgbClr val="808080"/>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'username'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'password</a:t>
            </a:r>
            <a:r>
              <a:rPr lang="en-US" dirty="0">
                <a:solidFill>
                  <a:srgbClr val="808080"/>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'password'</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'encryption</a:t>
            </a:r>
            <a:r>
              <a:rPr lang="en-US" dirty="0">
                <a:solidFill>
                  <a:srgbClr val="808080"/>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null</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a:t>
            </a:r>
            <a:r>
              <a:rPr lang="en-US" dirty="0" err="1" smtClean="0">
                <a:solidFill>
                  <a:srgbClr val="808080"/>
                </a:solidFill>
                <a:latin typeface="Courier New" panose="02070309020205020404" pitchFamily="49" charset="0"/>
              </a:rPr>
              <a:t>auth_mode</a:t>
            </a:r>
            <a:r>
              <a:rPr lang="en-US" dirty="0">
                <a:solidFill>
                  <a:srgbClr val="808080"/>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null</a:t>
            </a:r>
            <a:r>
              <a:rPr lang="en-US" dirty="0" smtClean="0">
                <a:solidFill>
                  <a:srgbClr val="000000"/>
                </a:solidFill>
                <a:latin typeface="Courier New" panose="02070309020205020404" pitchFamily="49" charset="0"/>
              </a:rPr>
              <a:t>,</a:t>
            </a:r>
          </a:p>
          <a:p>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endParaRPr lang="en-US" dirty="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register</a:t>
            </a:r>
            <a:r>
              <a:rPr lang="en-US" dirty="0">
                <a:solidFill>
                  <a:srgbClr val="8000FF"/>
                </a:solidFill>
                <a:latin typeface="Courier New" panose="02070309020205020404" pitchFamily="49" charset="0"/>
              </a:rPr>
              <a:t>(</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Silex</a:t>
            </a:r>
            <a:r>
              <a:rPr lang="en-US" dirty="0">
                <a:solidFill>
                  <a:srgbClr val="000000"/>
                </a:solidFill>
                <a:latin typeface="Courier New" panose="02070309020205020404" pitchFamily="49" charset="0"/>
              </a:rPr>
              <a:t>\Provider\</a:t>
            </a:r>
            <a:r>
              <a:rPr lang="en-US" dirty="0" err="1">
                <a:solidFill>
                  <a:srgbClr val="000000"/>
                </a:solidFill>
                <a:latin typeface="Courier New" panose="02070309020205020404" pitchFamily="49" charset="0"/>
              </a:rPr>
              <a:t>SwiftmailerServiceProvider</a:t>
            </a:r>
            <a:r>
              <a:rPr lang="en-US" dirty="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5767625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Service Providers</a:t>
            </a:r>
            <a:endParaRPr lang="en-US" dirty="0"/>
          </a:p>
        </p:txBody>
      </p:sp>
      <p:sp>
        <p:nvSpPr>
          <p:cNvPr id="3" name="Rectangle 2"/>
          <p:cNvSpPr/>
          <p:nvPr/>
        </p:nvSpPr>
        <p:spPr>
          <a:xfrm>
            <a:off x="1261872" y="2337653"/>
            <a:ext cx="9692640" cy="2308324"/>
          </a:xfrm>
          <a:prstGeom prst="rect">
            <a:avLst/>
          </a:prstGeom>
        </p:spPr>
        <p:txBody>
          <a:bodyPr wrap="square">
            <a:spAutoFit/>
          </a:bodyPr>
          <a:lstStyle/>
          <a:p>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register</a:t>
            </a:r>
            <a:r>
              <a:rPr lang="en-US" dirty="0">
                <a:solidFill>
                  <a:srgbClr val="8000FF"/>
                </a:solidFill>
                <a:latin typeface="Courier New" panose="02070309020205020404" pitchFamily="49" charset="0"/>
              </a:rPr>
              <a:t>(</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Silex</a:t>
            </a:r>
            <a:r>
              <a:rPr lang="en-US" dirty="0">
                <a:solidFill>
                  <a:srgbClr val="000000"/>
                </a:solidFill>
                <a:latin typeface="Courier New" panose="02070309020205020404" pitchFamily="49" charset="0"/>
              </a:rPr>
              <a:t>\Provider\</a:t>
            </a:r>
            <a:r>
              <a:rPr lang="en-US" dirty="0" err="1">
                <a:solidFill>
                  <a:srgbClr val="000000"/>
                </a:solidFill>
                <a:latin typeface="Courier New" panose="02070309020205020404" pitchFamily="49" charset="0"/>
              </a:rPr>
              <a:t>SwiftmailerServiceProvider</a:t>
            </a:r>
            <a:r>
              <a:rPr lang="en-US" dirty="0">
                <a:solidFill>
                  <a:srgbClr val="8000FF"/>
                </a:solidFill>
                <a:latin typeface="Courier New" panose="02070309020205020404" pitchFamily="49" charset="0"/>
              </a:rPr>
              <a:t>(</a:t>
            </a:r>
            <a:r>
              <a:rPr lang="en-US" b="1" dirty="0">
                <a:solidFill>
                  <a:srgbClr val="0000FF"/>
                </a:solidFill>
                <a:latin typeface="Courier New" panose="02070309020205020404" pitchFamily="49" charset="0"/>
              </a:rPr>
              <a:t>array</a:t>
            </a:r>
            <a:r>
              <a:rPr lang="en-US" dirty="0" smtClean="0">
                <a:solidFill>
                  <a:srgbClr val="8000FF"/>
                </a:solidFill>
                <a:latin typeface="Courier New" panose="02070309020205020404" pitchFamily="49" charset="0"/>
              </a:rPr>
              <a:t>(</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'host</a:t>
            </a:r>
            <a:r>
              <a:rPr lang="en-US" dirty="0">
                <a:solidFill>
                  <a:srgbClr val="808080"/>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'host'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'port</a:t>
            </a:r>
            <a:r>
              <a:rPr lang="en-US" dirty="0">
                <a:solidFill>
                  <a:srgbClr val="808080"/>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'25'</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'username</a:t>
            </a:r>
            <a:r>
              <a:rPr lang="en-US" dirty="0">
                <a:solidFill>
                  <a:srgbClr val="808080"/>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'username'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'password</a:t>
            </a:r>
            <a:r>
              <a:rPr lang="en-US" dirty="0">
                <a:solidFill>
                  <a:srgbClr val="808080"/>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'password'</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'encryption</a:t>
            </a:r>
            <a:r>
              <a:rPr lang="en-US" dirty="0">
                <a:solidFill>
                  <a:srgbClr val="808080"/>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null</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a:t>
            </a:r>
            <a:r>
              <a:rPr lang="en-US" dirty="0" err="1" smtClean="0">
                <a:solidFill>
                  <a:srgbClr val="808080"/>
                </a:solidFill>
                <a:latin typeface="Courier New" panose="02070309020205020404" pitchFamily="49" charset="0"/>
              </a:rPr>
              <a:t>auth_mode</a:t>
            </a:r>
            <a:r>
              <a:rPr lang="en-US" dirty="0">
                <a:solidFill>
                  <a:srgbClr val="808080"/>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null</a:t>
            </a:r>
            <a:r>
              <a:rPr lang="en-US" dirty="0" smtClean="0">
                <a:solidFill>
                  <a:srgbClr val="8000FF"/>
                </a:solidFill>
                <a:latin typeface="Courier New" panose="02070309020205020404" pitchFamily="49" charset="0"/>
              </a:rPr>
              <a:t>,</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endParaRPr lang="en-US" dirty="0">
              <a:effectLst/>
            </a:endParaRPr>
          </a:p>
        </p:txBody>
      </p:sp>
      <p:sp>
        <p:nvSpPr>
          <p:cNvPr id="4" name="TextBox 3"/>
          <p:cNvSpPr txBox="1"/>
          <p:nvPr/>
        </p:nvSpPr>
        <p:spPr>
          <a:xfrm>
            <a:off x="1261872" y="1691322"/>
            <a:ext cx="9692640" cy="646331"/>
          </a:xfrm>
          <a:prstGeom prst="rect">
            <a:avLst/>
          </a:prstGeom>
          <a:noFill/>
        </p:spPr>
        <p:txBody>
          <a:bodyPr wrap="square" rtlCol="0">
            <a:spAutoFit/>
          </a:bodyPr>
          <a:lstStyle/>
          <a:p>
            <a:r>
              <a:rPr lang="en-US" dirty="0" smtClean="0"/>
              <a:t>You can also pass the configuration to the service provider constructor and it will set the values for you. You can still access and change the configuration with the $app class.</a:t>
            </a:r>
            <a:endParaRPr lang="en-US" dirty="0"/>
          </a:p>
        </p:txBody>
      </p:sp>
    </p:spTree>
    <p:extLst>
      <p:ext uri="{BB962C8B-B14F-4D97-AF65-F5344CB8AC3E}">
        <p14:creationId xmlns:p14="http://schemas.microsoft.com/office/powerpoint/2010/main" val="17481216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Make Your Own</a:t>
            </a:r>
            <a:endParaRPr lang="en-US" dirty="0"/>
          </a:p>
        </p:txBody>
      </p:sp>
      <p:sp>
        <p:nvSpPr>
          <p:cNvPr id="6" name="Rectangle 5"/>
          <p:cNvSpPr/>
          <p:nvPr/>
        </p:nvSpPr>
        <p:spPr>
          <a:xfrm>
            <a:off x="1261872" y="1691322"/>
            <a:ext cx="9692640" cy="4801314"/>
          </a:xfrm>
          <a:prstGeom prst="rect">
            <a:avLst/>
          </a:prstGeom>
        </p:spPr>
        <p:txBody>
          <a:bodyPr wrap="square">
            <a:spAutoFit/>
          </a:bodyPr>
          <a:lstStyle/>
          <a:p>
            <a:r>
              <a:rPr lang="en-US" b="1" dirty="0" smtClean="0">
                <a:solidFill>
                  <a:srgbClr val="0000FF"/>
                </a:solidFill>
                <a:latin typeface="Courier New" panose="02070309020205020404" pitchFamily="49" charset="0"/>
              </a:rPr>
              <a:t>namespace</a:t>
            </a:r>
            <a:r>
              <a:rPr lang="en-US" dirty="0" smtClean="0">
                <a:solidFill>
                  <a:srgbClr val="000000"/>
                </a:solidFill>
                <a:latin typeface="Courier New" panose="02070309020205020404" pitchFamily="49" charset="0"/>
              </a:rPr>
              <a:t> Sample</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endParaRPr lang="en-US" b="1" dirty="0" smtClean="0">
              <a:solidFill>
                <a:srgbClr val="0000FF"/>
              </a:solidFill>
              <a:latin typeface="Courier New" panose="02070309020205020404" pitchFamily="49" charset="0"/>
            </a:endParaRPr>
          </a:p>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Silex</a:t>
            </a:r>
            <a:r>
              <a:rPr lang="en-US" dirty="0">
                <a:solidFill>
                  <a:srgbClr val="000000"/>
                </a:solidFill>
                <a:latin typeface="Courier New" panose="02070309020205020404" pitchFamily="49" charset="0"/>
              </a:rPr>
              <a:t>\Application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Silex</a:t>
            </a:r>
            <a:r>
              <a:rPr lang="en-US" dirty="0">
                <a:solidFill>
                  <a:srgbClr val="000000"/>
                </a:solidFill>
                <a:latin typeface="Courier New" panose="02070309020205020404" pitchFamily="49" charset="0"/>
              </a:rPr>
              <a:t>\</a:t>
            </a:r>
            <a:r>
              <a:rPr lang="en-US" dirty="0" err="1">
                <a:solidFill>
                  <a:srgbClr val="000000"/>
                </a:solidFill>
                <a:latin typeface="Courier New" panose="02070309020205020404" pitchFamily="49" charset="0"/>
              </a:rPr>
              <a:t>ServiceProviderInterface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p>
          <a:p>
            <a:r>
              <a:rPr lang="en-US" b="1" dirty="0">
                <a:solidFill>
                  <a:srgbClr val="0000FF"/>
                </a:solidFill>
                <a:latin typeface="Courier New" panose="02070309020205020404" pitchFamily="49" charset="0"/>
              </a:rPr>
              <a:t>use</a:t>
            </a:r>
            <a:r>
              <a:rPr lang="en-US" dirty="0">
                <a:solidFill>
                  <a:srgbClr val="000000"/>
                </a:solidFill>
                <a:latin typeface="Courier New" panose="02070309020205020404" pitchFamily="49" charset="0"/>
              </a:rPr>
              <a:t> </a:t>
            </a:r>
            <a:r>
              <a:rPr lang="en-US" dirty="0" err="1" smtClean="0">
                <a:solidFill>
                  <a:srgbClr val="000000"/>
                </a:solidFill>
                <a:latin typeface="Courier New" panose="02070309020205020404" pitchFamily="49" charset="0"/>
              </a:rPr>
              <a:t>Symfony</a:t>
            </a:r>
            <a:r>
              <a:rPr lang="en-US" dirty="0" smtClean="0">
                <a:solidFill>
                  <a:srgbClr val="000000"/>
                </a:solidFill>
                <a:latin typeface="Courier New" panose="02070309020205020404" pitchFamily="49" charset="0"/>
              </a:rPr>
              <a:t>\Component\</a:t>
            </a:r>
            <a:r>
              <a:rPr lang="en-US" dirty="0" err="1" smtClean="0">
                <a:solidFill>
                  <a:srgbClr val="000000"/>
                </a:solidFill>
                <a:latin typeface="Courier New" panose="02070309020205020404" pitchFamily="49" charset="0"/>
              </a:rPr>
              <a:t>Yaml</a:t>
            </a:r>
            <a:r>
              <a:rPr lang="en-US" dirty="0" smtClean="0">
                <a:solidFill>
                  <a:srgbClr val="000000"/>
                </a:solidFill>
                <a:latin typeface="Courier New" panose="02070309020205020404" pitchFamily="49" charset="0"/>
              </a:rPr>
              <a:t>\Parser</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endParaRPr lang="en-US" b="1" dirty="0" smtClean="0">
              <a:solidFill>
                <a:srgbClr val="0000FF"/>
              </a:solidFill>
              <a:latin typeface="Courier New" panose="02070309020205020404" pitchFamily="49" charset="0"/>
            </a:endParaRPr>
          </a:p>
          <a:p>
            <a:r>
              <a:rPr lang="en-US" b="1" dirty="0" smtClean="0">
                <a:solidFill>
                  <a:srgbClr val="0000FF"/>
                </a:solidFill>
                <a:latin typeface="Courier New" panose="02070309020205020404" pitchFamily="49" charset="0"/>
              </a:rPr>
              <a:t>class</a:t>
            </a:r>
            <a:r>
              <a:rPr lang="en-US" dirty="0" smtClean="0">
                <a:solidFill>
                  <a:srgbClr val="000000"/>
                </a:solidFill>
                <a:latin typeface="Courier New" panose="02070309020205020404" pitchFamily="49" charset="0"/>
              </a:rPr>
              <a:t> </a:t>
            </a:r>
            <a:r>
              <a:rPr lang="en-US" dirty="0" err="1" smtClean="0">
                <a:solidFill>
                  <a:srgbClr val="000000"/>
                </a:solidFill>
                <a:latin typeface="Courier New" panose="02070309020205020404" pitchFamily="49" charset="0"/>
              </a:rPr>
              <a:t>YamlServiceProvider</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implements</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ServiceProviderInterface</a:t>
            </a:r>
            <a:r>
              <a:rPr lang="en-US" dirty="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public</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register</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Application </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smtClean="0">
                <a:solidFill>
                  <a:srgbClr val="8000FF"/>
                </a:solidFill>
                <a:latin typeface="Courier New" panose="02070309020205020404" pitchFamily="49" charset="0"/>
              </a:rPr>
              <a:t>[</a:t>
            </a:r>
            <a:r>
              <a:rPr lang="en-US" dirty="0" smtClean="0">
                <a:solidFill>
                  <a:srgbClr val="808080"/>
                </a:solidFill>
                <a:latin typeface="Courier New" panose="02070309020205020404" pitchFamily="49" charset="0"/>
              </a:rPr>
              <a:t>‘sample'</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protect</a:t>
            </a:r>
            <a:r>
              <a:rPr lang="en-US" dirty="0">
                <a:solidFill>
                  <a:srgbClr val="8000FF"/>
                </a:solidFill>
                <a:latin typeface="Courier New" panose="02070309020205020404" pitchFamily="49" charset="0"/>
              </a:rPr>
              <a:t>(</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use</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endParaRPr lang="en-US" dirty="0" smtClean="0">
              <a:solidFill>
                <a:srgbClr val="000000"/>
              </a:solidFill>
              <a:latin typeface="Courier New" panose="02070309020205020404" pitchFamily="49" charset="0"/>
            </a:endParaRPr>
          </a:p>
          <a:p>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$parser </a:t>
            </a:r>
            <a:r>
              <a:rPr lang="en-US" dirty="0">
                <a:solidFill>
                  <a:srgbClr val="8000FF"/>
                </a:solidFill>
                <a:latin typeface="Courier New" panose="02070309020205020404" pitchFamily="49" charset="0"/>
              </a:rPr>
              <a:t>= </a:t>
            </a:r>
            <a:r>
              <a:rPr lang="en-US" b="1" dirty="0" smtClean="0">
                <a:solidFill>
                  <a:srgbClr val="0000FF"/>
                </a:solidFill>
                <a:latin typeface="Courier New" panose="02070309020205020404" pitchFamily="49" charset="0"/>
              </a:rPr>
              <a:t>new </a:t>
            </a:r>
            <a:r>
              <a:rPr lang="en-US" dirty="0" smtClean="0">
                <a:solidFill>
                  <a:srgbClr val="000000"/>
                </a:solidFill>
                <a:latin typeface="Courier New" panose="02070309020205020404" pitchFamily="49" charset="0"/>
              </a:rPr>
              <a:t>parser</a:t>
            </a:r>
            <a:r>
              <a:rPr lang="en-US" dirty="0" smtClean="0">
                <a:solidFill>
                  <a:srgbClr val="8000FF"/>
                </a:solidFill>
                <a:latin typeface="Courier New" panose="02070309020205020404" pitchFamily="49" charset="0"/>
              </a:rPr>
              <a:t>();</a:t>
            </a:r>
          </a:p>
          <a:p>
            <a:r>
              <a:rPr lang="en-US" dirty="0">
                <a:solidFill>
                  <a:srgbClr val="8000FF"/>
                </a:solidFill>
                <a:latin typeface="Courier New" panose="02070309020205020404" pitchFamily="49" charset="0"/>
              </a:rPr>
              <a:t>            </a:t>
            </a:r>
            <a:r>
              <a:rPr lang="en-US" b="1" dirty="0" smtClean="0">
                <a:solidFill>
                  <a:srgbClr val="0000FF"/>
                </a:solidFill>
                <a:latin typeface="Courier New" panose="02070309020205020404" pitchFamily="49" charset="0"/>
              </a:rPr>
              <a:t>return </a:t>
            </a:r>
            <a:r>
              <a:rPr lang="en-US" dirty="0" smtClean="0">
                <a:solidFill>
                  <a:srgbClr val="000080"/>
                </a:solidFill>
                <a:latin typeface="Courier New" panose="02070309020205020404" pitchFamily="49" charset="0"/>
              </a:rPr>
              <a:t>$parser</a:t>
            </a:r>
            <a:r>
              <a:rPr lang="en-US" dirty="0" smtClean="0">
                <a:solidFill>
                  <a:srgbClr val="8000FF"/>
                </a:solidFill>
                <a:latin typeface="Courier New" panose="02070309020205020404" pitchFamily="49" charset="0"/>
              </a:rPr>
              <a:t>;</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public</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boot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Application </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23758964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Kaushan Script" panose="03060602040705080205" pitchFamily="66" charset="0"/>
              </a:rPr>
              <a:t>Organizing </a:t>
            </a:r>
            <a:r>
              <a:rPr lang="en-US" dirty="0" err="1" smtClean="0">
                <a:latin typeface="Kaushan Script" panose="03060602040705080205" pitchFamily="66" charset="0"/>
              </a:rPr>
              <a:t>Silex</a:t>
            </a:r>
            <a:endParaRPr lang="en-US" dirty="0">
              <a:latin typeface="Kaushan Script" panose="03060602040705080205" pitchFamily="66" charset="0"/>
            </a:endParaRPr>
          </a:p>
        </p:txBody>
      </p:sp>
      <p:sp>
        <p:nvSpPr>
          <p:cNvPr id="3" name="Subtitle 2"/>
          <p:cNvSpPr>
            <a:spLocks noGrp="1"/>
          </p:cNvSpPr>
          <p:nvPr>
            <p:ph type="subTitle" idx="1"/>
          </p:nvPr>
        </p:nvSpPr>
        <p:spPr/>
        <p:txBody>
          <a:bodyPr/>
          <a:lstStyle/>
          <a:p>
            <a:r>
              <a:rPr lang="en-US" dirty="0" smtClean="0"/>
              <a:t>The PHP micro-framework based on Symfony2 Components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4699" y="1473616"/>
            <a:ext cx="5587301" cy="3326984"/>
          </a:xfrm>
          <a:prstGeom prst="rect">
            <a:avLst/>
          </a:prstGeom>
        </p:spPr>
      </p:pic>
    </p:spTree>
    <p:extLst>
      <p:ext uri="{BB962C8B-B14F-4D97-AF65-F5344CB8AC3E}">
        <p14:creationId xmlns:p14="http://schemas.microsoft.com/office/powerpoint/2010/main" val="2521050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Introduction</a:t>
            </a:r>
            <a:endParaRPr lang="en-US" dirty="0"/>
          </a:p>
        </p:txBody>
      </p:sp>
      <p:sp>
        <p:nvSpPr>
          <p:cNvPr id="3" name="Content Placeholder 2"/>
          <p:cNvSpPr>
            <a:spLocks noGrp="1"/>
          </p:cNvSpPr>
          <p:nvPr>
            <p:ph idx="1"/>
          </p:nvPr>
        </p:nvSpPr>
        <p:spPr/>
        <p:txBody>
          <a:bodyPr>
            <a:normAutofit/>
          </a:bodyPr>
          <a:lstStyle/>
          <a:p>
            <a:r>
              <a:rPr lang="en-US" dirty="0" smtClean="0"/>
              <a:t>PHP Developer since 2012</a:t>
            </a:r>
          </a:p>
          <a:p>
            <a:r>
              <a:rPr lang="en-US" dirty="0" smtClean="0"/>
              <a:t>HTML and JavaScript Since 2010</a:t>
            </a:r>
          </a:p>
          <a:p>
            <a:r>
              <a:rPr lang="en-US" dirty="0"/>
              <a:t>Full Stack Developer at Dorey Design </a:t>
            </a:r>
            <a:r>
              <a:rPr lang="en-US" dirty="0" smtClean="0"/>
              <a:t>Group</a:t>
            </a:r>
          </a:p>
          <a:p>
            <a:r>
              <a:rPr lang="en-US" dirty="0" smtClean="0"/>
              <a:t>Learning about the Symfony2 framework and loving it</a:t>
            </a:r>
          </a:p>
          <a:p>
            <a:r>
              <a:rPr lang="en-US" dirty="0" smtClean="0"/>
              <a:t>Created my blog and a few websites for friends with </a:t>
            </a:r>
            <a:r>
              <a:rPr lang="en-US" dirty="0" err="1" smtClean="0"/>
              <a:t>Silex</a:t>
            </a:r>
            <a:endParaRPr lang="en-US" dirty="0" smtClean="0"/>
          </a:p>
          <a:p>
            <a:r>
              <a:rPr lang="en-US" dirty="0" smtClean="0"/>
              <a:t>Aspiring game developer</a:t>
            </a:r>
          </a:p>
        </p:txBody>
      </p:sp>
    </p:spTree>
    <p:extLst>
      <p:ext uri="{BB962C8B-B14F-4D97-AF65-F5344CB8AC3E}">
        <p14:creationId xmlns:p14="http://schemas.microsoft.com/office/powerpoint/2010/main" val="32956304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Move Configuration to YAML</a:t>
            </a:r>
            <a:endParaRPr lang="en-US" dirty="0"/>
          </a:p>
        </p:txBody>
      </p:sp>
      <p:sp>
        <p:nvSpPr>
          <p:cNvPr id="5" name="Rectangle 4"/>
          <p:cNvSpPr/>
          <p:nvPr/>
        </p:nvSpPr>
        <p:spPr>
          <a:xfrm>
            <a:off x="1261872" y="1691322"/>
            <a:ext cx="9692640" cy="2585323"/>
          </a:xfrm>
          <a:prstGeom prst="rect">
            <a:avLst/>
          </a:prstGeom>
        </p:spPr>
        <p:txBody>
          <a:bodyPr wrap="square">
            <a:spAutoFit/>
          </a:bodyPr>
          <a:lstStyle/>
          <a:p>
            <a:r>
              <a:rPr lang="en-US" b="1" dirty="0">
                <a:solidFill>
                  <a:srgbClr val="0000FF"/>
                </a:solidFill>
                <a:latin typeface="Courier New" panose="02070309020205020404" pitchFamily="49" charset="0"/>
              </a:rPr>
              <a:t>use</a:t>
            </a:r>
            <a:r>
              <a:rPr lang="en-US" dirty="0">
                <a:solidFill>
                  <a:srgbClr val="000000"/>
                </a:solidFill>
                <a:latin typeface="Courier New" panose="02070309020205020404" pitchFamily="49" charset="0"/>
              </a:rPr>
              <a:t> Demo\App</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Symfony</a:t>
            </a:r>
            <a:r>
              <a:rPr lang="en-US" dirty="0">
                <a:solidFill>
                  <a:srgbClr val="000000"/>
                </a:solidFill>
                <a:latin typeface="Courier New" panose="02070309020205020404" pitchFamily="49" charset="0"/>
              </a:rPr>
              <a:t>\Component\</a:t>
            </a:r>
            <a:r>
              <a:rPr lang="en-US" dirty="0" err="1">
                <a:solidFill>
                  <a:srgbClr val="000000"/>
                </a:solidFill>
                <a:latin typeface="Courier New" panose="02070309020205020404" pitchFamily="49" charset="0"/>
              </a:rPr>
              <a:t>Yaml</a:t>
            </a:r>
            <a:r>
              <a:rPr lang="en-US" dirty="0">
                <a:solidFill>
                  <a:srgbClr val="000000"/>
                </a:solidFill>
                <a:latin typeface="Courier New" panose="02070309020205020404" pitchFamily="49" charset="0"/>
              </a:rPr>
              <a:t>\Parser</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dirty="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parser</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Parser</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err="1">
                <a:solidFill>
                  <a:srgbClr val="000080"/>
                </a:solidFill>
                <a:latin typeface="Courier New" panose="02070309020205020404" pitchFamily="49" charset="0"/>
              </a:rPr>
              <a:t>yaml</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file_get_contents</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__DIR__</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config.yml</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err="1">
                <a:solidFill>
                  <a:srgbClr val="000080"/>
                </a:solidFill>
                <a:latin typeface="Courier New" panose="02070309020205020404" pitchFamily="49" charset="0"/>
              </a:rPr>
              <a:t>config</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$parser</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parse</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a:t>
            </a:r>
            <a:r>
              <a:rPr lang="en-US" dirty="0" err="1">
                <a:solidFill>
                  <a:srgbClr val="000080"/>
                </a:solidFill>
                <a:latin typeface="Courier New" panose="02070309020205020404" pitchFamily="49" charset="0"/>
              </a:rPr>
              <a:t>yaml</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App</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a:t>
            </a:r>
            <a:r>
              <a:rPr lang="en-US" dirty="0" err="1">
                <a:solidFill>
                  <a:srgbClr val="000080"/>
                </a:solidFill>
                <a:latin typeface="Courier New" panose="02070309020205020404" pitchFamily="49" charset="0"/>
              </a:rPr>
              <a:t>config</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8000"/>
                </a:solidFill>
                <a:latin typeface="Courier New" panose="02070309020205020404" pitchFamily="49" charset="0"/>
              </a:rPr>
              <a:t>// </a:t>
            </a:r>
            <a:r>
              <a:rPr lang="en-US" dirty="0">
                <a:solidFill>
                  <a:srgbClr val="008000"/>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run</a:t>
            </a:r>
            <a:r>
              <a:rPr lang="en-US" dirty="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20334521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Controllers  </a:t>
            </a:r>
            <a:br>
              <a:rPr lang="en-US" dirty="0" smtClean="0"/>
            </a:br>
            <a:r>
              <a:rPr lang="en-US" dirty="0" smtClean="0"/>
              <a:t>with the Controller Factory</a:t>
            </a:r>
            <a:endParaRPr lang="en-US" dirty="0"/>
          </a:p>
        </p:txBody>
      </p:sp>
      <p:sp>
        <p:nvSpPr>
          <p:cNvPr id="3" name="Rectangle 2"/>
          <p:cNvSpPr/>
          <p:nvPr/>
        </p:nvSpPr>
        <p:spPr>
          <a:xfrm>
            <a:off x="1261872" y="1691322"/>
            <a:ext cx="9692640" cy="2862322"/>
          </a:xfrm>
          <a:prstGeom prst="rect">
            <a:avLst/>
          </a:prstGeom>
        </p:spPr>
        <p:txBody>
          <a:bodyPr wrap="square">
            <a:spAutoFit/>
          </a:bodyPr>
          <a:lstStyle/>
          <a:p>
            <a:r>
              <a:rPr lang="en-US" dirty="0">
                <a:solidFill>
                  <a:srgbClr val="000080"/>
                </a:solidFill>
                <a:latin typeface="Courier New" panose="02070309020205020404" pitchFamily="49" charset="0"/>
              </a:rPr>
              <a:t>$blog</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controllers_factory</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dirty="0" smtClean="0">
              <a:solidFill>
                <a:srgbClr val="00008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blog</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get</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return</a:t>
            </a:r>
            <a:r>
              <a:rPr lang="en-US" dirty="0" smtClean="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'Blog home page'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blog</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get</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'/learning-</a:t>
            </a:r>
            <a:r>
              <a:rPr lang="en-US" dirty="0" err="1">
                <a:solidFill>
                  <a:srgbClr val="808080"/>
                </a:solidFill>
                <a:latin typeface="Courier New" panose="02070309020205020404" pitchFamily="49" charset="0"/>
              </a:rPr>
              <a:t>silex</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return</a:t>
            </a:r>
            <a:r>
              <a:rPr lang="en-US" dirty="0" smtClean="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'Learn about </a:t>
            </a:r>
            <a:r>
              <a:rPr lang="en-US" dirty="0" err="1">
                <a:solidFill>
                  <a:srgbClr val="808080"/>
                </a:solidFill>
                <a:latin typeface="Courier New" panose="02070309020205020404" pitchFamily="49" charset="0"/>
              </a:rPr>
              <a:t>silex</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endParaRPr lang="en-US" dirty="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mount</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'/blog'</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$blog</a:t>
            </a:r>
            <a:r>
              <a:rPr lang="en-US" dirty="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31502993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Make Your </a:t>
            </a:r>
            <a:r>
              <a:rPr lang="en-US" dirty="0"/>
              <a:t>O</a:t>
            </a:r>
            <a:r>
              <a:rPr lang="en-US" dirty="0" smtClean="0"/>
              <a:t>wn Application</a:t>
            </a:r>
            <a:endParaRPr lang="en-US" dirty="0"/>
          </a:p>
        </p:txBody>
      </p:sp>
      <p:sp>
        <p:nvSpPr>
          <p:cNvPr id="4" name="Rectangle 3"/>
          <p:cNvSpPr/>
          <p:nvPr/>
        </p:nvSpPr>
        <p:spPr>
          <a:xfrm>
            <a:off x="1261872" y="1691322"/>
            <a:ext cx="9692640" cy="5078313"/>
          </a:xfrm>
          <a:prstGeom prst="rect">
            <a:avLst/>
          </a:prstGeom>
        </p:spPr>
        <p:txBody>
          <a:bodyPr wrap="square">
            <a:spAutoFit/>
          </a:bodyPr>
          <a:lstStyle/>
          <a:p>
            <a:r>
              <a:rPr lang="en-US" b="1" dirty="0">
                <a:solidFill>
                  <a:srgbClr val="0000FF"/>
                </a:solidFill>
                <a:latin typeface="Courier New" panose="02070309020205020404" pitchFamily="49" charset="0"/>
              </a:rPr>
              <a:t>namespace</a:t>
            </a:r>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Skeleton</a:t>
            </a:r>
            <a:r>
              <a:rPr lang="en-US" dirty="0" smtClean="0">
                <a:solidFill>
                  <a:srgbClr val="8000FF"/>
                </a:solidFill>
                <a:latin typeface="Courier New" panose="02070309020205020404" pitchFamily="49" charset="0"/>
              </a:rPr>
              <a:t>;</a:t>
            </a:r>
          </a:p>
          <a:p>
            <a:r>
              <a:rPr lang="en-US" dirty="0" smtClean="0">
                <a:solidFill>
                  <a:srgbClr val="000000"/>
                </a:solidFill>
                <a:latin typeface="Courier New" panose="02070309020205020404" pitchFamily="49" charset="0"/>
              </a:rPr>
              <a:t> </a:t>
            </a:r>
            <a:endParaRPr lang="en-US" b="1" dirty="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Silex</a:t>
            </a:r>
            <a:r>
              <a:rPr lang="en-US" dirty="0">
                <a:solidFill>
                  <a:srgbClr val="000000"/>
                </a:solidFill>
                <a:latin typeface="Courier New" panose="02070309020205020404" pitchFamily="49" charset="0"/>
              </a:rPr>
              <a:t>\Application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b="1" dirty="0">
              <a:solidFill>
                <a:srgbClr val="000000"/>
              </a:solidFill>
              <a:latin typeface="Courier New" panose="02070309020205020404" pitchFamily="49" charset="0"/>
            </a:endParaRPr>
          </a:p>
          <a:p>
            <a:endParaRPr lang="en-US" b="1" dirty="0" smtClean="0">
              <a:solidFill>
                <a:srgbClr val="0000FF"/>
              </a:solidFill>
              <a:latin typeface="Courier New" panose="02070309020205020404" pitchFamily="49" charset="0"/>
            </a:endParaRPr>
          </a:p>
          <a:p>
            <a:r>
              <a:rPr lang="en-US" b="1" dirty="0" smtClean="0">
                <a:solidFill>
                  <a:srgbClr val="0000FF"/>
                </a:solidFill>
                <a:latin typeface="Courier New" panose="02070309020205020404" pitchFamily="49" charset="0"/>
              </a:rPr>
              <a:t>class</a:t>
            </a:r>
            <a:r>
              <a:rPr lang="en-US" dirty="0" smtClean="0">
                <a:solidFill>
                  <a:srgbClr val="000000"/>
                </a:solidFill>
                <a:latin typeface="Courier New" panose="02070309020205020404" pitchFamily="49" charset="0"/>
              </a:rPr>
              <a:t> </a:t>
            </a:r>
            <a:r>
              <a:rPr lang="en-US" dirty="0">
                <a:solidFill>
                  <a:srgbClr val="000000"/>
                </a:solidFill>
                <a:latin typeface="Courier New" panose="02070309020205020404" pitchFamily="49" charset="0"/>
              </a:rPr>
              <a:t>App </a:t>
            </a:r>
            <a:r>
              <a:rPr lang="en-US" b="1" dirty="0">
                <a:solidFill>
                  <a:srgbClr val="0000FF"/>
                </a:solidFill>
                <a:latin typeface="Courier New" panose="02070309020205020404" pitchFamily="49" charset="0"/>
              </a:rPr>
              <a:t>extends</a:t>
            </a:r>
            <a:r>
              <a:rPr lang="en-US" dirty="0">
                <a:solidFill>
                  <a:srgbClr val="000000"/>
                </a:solidFill>
                <a:latin typeface="Courier New" panose="02070309020205020404" pitchFamily="49" charset="0"/>
              </a:rPr>
              <a:t> Application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public</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__construct</a:t>
            </a:r>
            <a:r>
              <a:rPr lang="en-US" dirty="0">
                <a:solidFill>
                  <a:srgbClr val="8000FF"/>
                </a:solidFill>
                <a:latin typeface="Courier New" panose="02070309020205020404" pitchFamily="49" charset="0"/>
              </a:rPr>
              <a:t>(</a:t>
            </a:r>
            <a:r>
              <a:rPr lang="en-US" b="1" dirty="0">
                <a:solidFill>
                  <a:srgbClr val="0000FF"/>
                </a:solidFill>
                <a:latin typeface="Courier New" panose="02070309020205020404" pitchFamily="49" charset="0"/>
              </a:rPr>
              <a:t>array</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$values</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array</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endParaRPr lang="en-US" dirty="0">
              <a:solidFill>
                <a:srgbClr val="000000"/>
              </a:solidFill>
              <a:latin typeface="Courier New" panose="02070309020205020404" pitchFamily="49" charset="0"/>
            </a:endParaRPr>
          </a:p>
          <a:p>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parent</a:t>
            </a:r>
            <a:r>
              <a:rPr lang="en-US" dirty="0">
                <a:solidFill>
                  <a:srgbClr val="8000FF"/>
                </a:solidFill>
                <a:latin typeface="Courier New" panose="02070309020205020404" pitchFamily="49" charset="0"/>
              </a:rPr>
              <a:t>::</a:t>
            </a:r>
            <a:r>
              <a:rPr lang="en-US" b="1" dirty="0">
                <a:solidFill>
                  <a:srgbClr val="0000FF"/>
                </a:solidFill>
                <a:latin typeface="Courier New" panose="02070309020205020404" pitchFamily="49" charset="0"/>
              </a:rPr>
              <a:t>__construct</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$values</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$this</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this</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register</a:t>
            </a:r>
            <a:r>
              <a:rPr lang="en-US" dirty="0">
                <a:solidFill>
                  <a:srgbClr val="8000FF"/>
                </a:solidFill>
                <a:latin typeface="Courier New" panose="02070309020205020404" pitchFamily="49" charset="0"/>
              </a:rPr>
              <a:t>(</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Provider</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array</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8000"/>
                </a:solidFill>
                <a:latin typeface="Courier New" panose="02070309020205020404" pitchFamily="49" charset="0"/>
              </a:rPr>
              <a:t>// </a:t>
            </a:r>
            <a:r>
              <a:rPr lang="en-US" dirty="0">
                <a:solidFill>
                  <a:srgbClr val="008000"/>
                </a:solidFill>
                <a:latin typeface="Courier New" panose="02070309020205020404" pitchFamily="49" charset="0"/>
              </a:rPr>
              <a:t>options</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8000"/>
                </a:solidFill>
                <a:latin typeface="Courier New" panose="02070309020205020404" pitchFamily="49" charset="0"/>
              </a:rPr>
              <a:t>// </a:t>
            </a:r>
            <a:r>
              <a:rPr lang="en-US" dirty="0">
                <a:solidFill>
                  <a:srgbClr val="008000"/>
                </a:solidFill>
                <a:latin typeface="Courier New" panose="02070309020205020404" pitchFamily="49" charset="0"/>
              </a:rPr>
              <a:t>apply configuration passed to the </a:t>
            </a:r>
            <a:r>
              <a:rPr lang="en-US" dirty="0" smtClean="0">
                <a:solidFill>
                  <a:srgbClr val="008000"/>
                </a:solidFill>
                <a:latin typeface="Courier New" panose="02070309020205020404" pitchFamily="49" charset="0"/>
              </a:rPr>
              <a:t>constructor</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err="1" smtClean="0">
                <a:solidFill>
                  <a:srgbClr val="0000FF"/>
                </a:solidFill>
                <a:latin typeface="Courier New" panose="02070309020205020404" pitchFamily="49" charset="0"/>
              </a:rPr>
              <a:t>foreach</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$values</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as</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$key</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$value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$this</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$key</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$value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endParaRPr lang="en-US" dirty="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22410438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Controllers as Services</a:t>
            </a:r>
            <a:endParaRPr lang="en-US" dirty="0"/>
          </a:p>
        </p:txBody>
      </p:sp>
      <p:sp>
        <p:nvSpPr>
          <p:cNvPr id="5" name="Rectangle 4"/>
          <p:cNvSpPr/>
          <p:nvPr/>
        </p:nvSpPr>
        <p:spPr>
          <a:xfrm>
            <a:off x="1261872" y="1691322"/>
            <a:ext cx="9692640" cy="4524315"/>
          </a:xfrm>
          <a:prstGeom prst="rect">
            <a:avLst/>
          </a:prstGeom>
        </p:spPr>
        <p:txBody>
          <a:bodyPr wrap="square">
            <a:spAutoFit/>
          </a:bodyPr>
          <a:lstStyle/>
          <a:p>
            <a:r>
              <a:rPr lang="en-US" b="1" dirty="0">
                <a:solidFill>
                  <a:srgbClr val="0000FF"/>
                </a:solidFill>
                <a:latin typeface="Courier New" panose="02070309020205020404" pitchFamily="49" charset="0"/>
              </a:rPr>
              <a:t>namespace</a:t>
            </a:r>
            <a:r>
              <a:rPr lang="en-US" dirty="0">
                <a:solidFill>
                  <a:srgbClr val="000000"/>
                </a:solidFill>
                <a:latin typeface="Courier New" panose="02070309020205020404" pitchFamily="49" charset="0"/>
              </a:rPr>
              <a:t> Demo\Controller</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b="1" dirty="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a:solidFill>
                  <a:srgbClr val="000000"/>
                </a:solidFill>
                <a:latin typeface="Courier New" panose="02070309020205020404" pitchFamily="49" charset="0"/>
              </a:rPr>
              <a:t>Demo\Repository\</a:t>
            </a:r>
            <a:r>
              <a:rPr lang="en-US" dirty="0" err="1">
                <a:solidFill>
                  <a:srgbClr val="000000"/>
                </a:solidFill>
                <a:latin typeface="Courier New" panose="02070309020205020404" pitchFamily="49" charset="0"/>
              </a:rPr>
              <a:t>PostRepository</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Symfony</a:t>
            </a:r>
            <a:r>
              <a:rPr lang="en-US" dirty="0">
                <a:solidFill>
                  <a:srgbClr val="000000"/>
                </a:solidFill>
                <a:latin typeface="Courier New" panose="02070309020205020404" pitchFamily="49" charset="0"/>
              </a:rPr>
              <a:t>\Component\</a:t>
            </a:r>
            <a:r>
              <a:rPr lang="en-US" dirty="0" err="1">
                <a:solidFill>
                  <a:srgbClr val="000000"/>
                </a:solidFill>
                <a:latin typeface="Courier New" panose="02070309020205020404" pitchFamily="49" charset="0"/>
              </a:rPr>
              <a:t>HttpFoundation</a:t>
            </a:r>
            <a:r>
              <a:rPr lang="en-US" dirty="0">
                <a:solidFill>
                  <a:srgbClr val="000000"/>
                </a:solidFill>
                <a:latin typeface="Courier New" panose="02070309020205020404" pitchFamily="49" charset="0"/>
              </a:rPr>
              <a:t>\</a:t>
            </a:r>
            <a:r>
              <a:rPr lang="en-US" dirty="0" err="1">
                <a:solidFill>
                  <a:srgbClr val="000000"/>
                </a:solidFill>
                <a:latin typeface="Courier New" panose="02070309020205020404" pitchFamily="49" charset="0"/>
              </a:rPr>
              <a:t>JsonResponse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b="1" dirty="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class</a:t>
            </a:r>
            <a:r>
              <a:rPr lang="en-US" dirty="0" smtClean="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PostController</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protected</a:t>
            </a:r>
            <a:r>
              <a:rPr lang="en-US" dirty="0" smtClean="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$repo</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p>
          <a:p>
            <a:r>
              <a:rPr lang="en-US" b="1" dirty="0" smtClean="0">
                <a:solidFill>
                  <a:srgbClr val="0000FF"/>
                </a:solidFill>
                <a:latin typeface="Courier New" panose="02070309020205020404" pitchFamily="49" charset="0"/>
              </a:rPr>
              <a:t>    public</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__construct</a:t>
            </a:r>
            <a:r>
              <a:rPr lang="en-US" dirty="0">
                <a:solidFill>
                  <a:srgbClr val="8000FF"/>
                </a:solidFill>
                <a:latin typeface="Courier New" panose="02070309020205020404" pitchFamily="49" charset="0"/>
              </a:rPr>
              <a:t>(</a:t>
            </a:r>
            <a:r>
              <a:rPr lang="en-US" dirty="0" err="1">
                <a:solidFill>
                  <a:srgbClr val="000000"/>
                </a:solidFill>
                <a:latin typeface="Courier New" panose="02070309020205020404" pitchFamily="49" charset="0"/>
              </a:rPr>
              <a:t>PostRepository</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$repo</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this</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repo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$repo</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public</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indexJsonAction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return</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JsonResponse</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$this</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repo</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findAll</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smtClean="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16873200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Controllers as Services</a:t>
            </a:r>
            <a:endParaRPr lang="en-US" dirty="0"/>
          </a:p>
        </p:txBody>
      </p:sp>
      <p:sp>
        <p:nvSpPr>
          <p:cNvPr id="3" name="Rectangle 2"/>
          <p:cNvSpPr/>
          <p:nvPr/>
        </p:nvSpPr>
        <p:spPr>
          <a:xfrm>
            <a:off x="1261872" y="1691322"/>
            <a:ext cx="9692640" cy="3970318"/>
          </a:xfrm>
          <a:prstGeom prst="rect">
            <a:avLst/>
          </a:prstGeom>
        </p:spPr>
        <p:txBody>
          <a:bodyPr wrap="square">
            <a:spAutoFit/>
          </a:bodyPr>
          <a:lstStyle/>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a:solidFill>
                  <a:srgbClr val="000000"/>
                </a:solidFill>
                <a:latin typeface="Courier New" panose="02070309020205020404" pitchFamily="49" charset="0"/>
              </a:rPr>
              <a:t>Demo\Repository\</a:t>
            </a:r>
            <a:r>
              <a:rPr lang="en-US" dirty="0" err="1">
                <a:solidFill>
                  <a:srgbClr val="000000"/>
                </a:solidFill>
                <a:latin typeface="Courier New" panose="02070309020205020404" pitchFamily="49" charset="0"/>
              </a:rPr>
              <a:t>PostRepository</a:t>
            </a:r>
            <a:r>
              <a:rPr lang="en-US" dirty="0" smtClean="0">
                <a:solidFill>
                  <a:srgbClr val="8000FF"/>
                </a:solidFill>
                <a:latin typeface="Courier New" panose="02070309020205020404" pitchFamily="49" charset="0"/>
              </a:rPr>
              <a:t>;</a:t>
            </a:r>
          </a:p>
          <a:p>
            <a:r>
              <a:rPr lang="en-US" dirty="0" smtClean="0">
                <a:solidFill>
                  <a:srgbClr val="000000"/>
                </a:solidFill>
                <a:latin typeface="Courier New" panose="02070309020205020404" pitchFamily="49" charset="0"/>
              </a:rPr>
              <a:t> </a:t>
            </a:r>
            <a:endParaRPr lang="en-US" dirty="0" smtClean="0">
              <a:solidFill>
                <a:srgbClr val="008000"/>
              </a:solidFill>
              <a:latin typeface="Courier New" panose="02070309020205020404" pitchFamily="49" charset="0"/>
            </a:endParaRPr>
          </a:p>
          <a:p>
            <a:r>
              <a:rPr lang="en-US" dirty="0" smtClean="0">
                <a:solidFill>
                  <a:srgbClr val="008000"/>
                </a:solidFill>
                <a:latin typeface="Courier New" panose="02070309020205020404" pitchFamily="49" charset="0"/>
              </a:rPr>
              <a:t>// </a:t>
            </a:r>
            <a:r>
              <a:rPr lang="en-US" dirty="0">
                <a:solidFill>
                  <a:srgbClr val="008000"/>
                </a:solidFill>
                <a:latin typeface="Courier New" panose="02070309020205020404" pitchFamily="49" charset="0"/>
              </a:rPr>
              <a:t>define </a:t>
            </a:r>
            <a:r>
              <a:rPr lang="en-US" dirty="0" err="1">
                <a:solidFill>
                  <a:srgbClr val="008000"/>
                </a:solidFill>
                <a:latin typeface="Courier New" panose="02070309020205020404" pitchFamily="49" charset="0"/>
              </a:rPr>
              <a:t>posts.repository</a:t>
            </a:r>
            <a:r>
              <a:rPr lang="en-US" dirty="0">
                <a:solidFill>
                  <a:srgbClr val="008000"/>
                </a:solidFill>
                <a:latin typeface="Courier New" panose="02070309020205020404" pitchFamily="49" charset="0"/>
              </a:rPr>
              <a:t> service</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posts.repository</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share</a:t>
            </a:r>
            <a:r>
              <a:rPr lang="en-US" dirty="0">
                <a:solidFill>
                  <a:srgbClr val="8000FF"/>
                </a:solidFill>
                <a:latin typeface="Courier New" panose="02070309020205020404" pitchFamily="49" charset="0"/>
              </a:rPr>
              <a:t>(</a:t>
            </a:r>
            <a:r>
              <a:rPr lang="en-US" b="1" dirty="0">
                <a:solidFill>
                  <a:srgbClr val="0000FF"/>
                </a:solidFill>
                <a:latin typeface="Courier New" panose="02070309020205020404" pitchFamily="49" charset="0"/>
              </a:rPr>
              <a:t>function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return</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PostRepository</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endParaRPr lang="en-US" dirty="0" smtClean="0">
              <a:solidFill>
                <a:srgbClr val="000000"/>
              </a:solidFill>
              <a:latin typeface="Courier New" panose="02070309020205020404" pitchFamily="49" charset="0"/>
            </a:endParaRPr>
          </a:p>
          <a:p>
            <a:r>
              <a:rPr lang="en-US" dirty="0" smtClean="0">
                <a:solidFill>
                  <a:srgbClr val="008000"/>
                </a:solidFill>
                <a:latin typeface="Courier New" panose="02070309020205020404" pitchFamily="49" charset="0"/>
              </a:rPr>
              <a:t>// </a:t>
            </a:r>
            <a:r>
              <a:rPr lang="en-US" dirty="0">
                <a:solidFill>
                  <a:srgbClr val="008000"/>
                </a:solidFill>
                <a:latin typeface="Courier New" panose="02070309020205020404" pitchFamily="49" charset="0"/>
              </a:rPr>
              <a:t>define a controller as a service</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posts.controller</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share</a:t>
            </a:r>
            <a:r>
              <a:rPr lang="en-US" dirty="0">
                <a:solidFill>
                  <a:srgbClr val="8000FF"/>
                </a:solidFill>
                <a:latin typeface="Courier New" panose="02070309020205020404" pitchFamily="49" charset="0"/>
              </a:rPr>
              <a:t>(</a:t>
            </a:r>
            <a:r>
              <a:rPr lang="en-US" b="1" dirty="0">
                <a:solidFill>
                  <a:srgbClr val="0000FF"/>
                </a:solidFill>
                <a:latin typeface="Courier New" panose="02070309020205020404" pitchFamily="49" charset="0"/>
              </a:rPr>
              <a:t>function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use</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return</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PostController</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posts.repository</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endParaRPr lang="en-US" dirty="0">
              <a:solidFill>
                <a:srgbClr val="000000"/>
              </a:solidFill>
              <a:latin typeface="Courier New" panose="02070309020205020404" pitchFamily="49" charset="0"/>
            </a:endParaRPr>
          </a:p>
          <a:p>
            <a:r>
              <a:rPr lang="en-US" dirty="0" smtClean="0">
                <a:solidFill>
                  <a:srgbClr val="008000"/>
                </a:solidFill>
                <a:latin typeface="Courier New" panose="02070309020205020404" pitchFamily="49" charset="0"/>
              </a:rPr>
              <a:t>// </a:t>
            </a:r>
            <a:r>
              <a:rPr lang="en-US" dirty="0">
                <a:solidFill>
                  <a:srgbClr val="008000"/>
                </a:solidFill>
                <a:latin typeface="Courier New" panose="02070309020205020404" pitchFamily="49" charset="0"/>
              </a:rPr>
              <a:t>map to a </a:t>
            </a:r>
            <a:r>
              <a:rPr lang="en-US" dirty="0" err="1">
                <a:solidFill>
                  <a:srgbClr val="008000"/>
                </a:solidFill>
                <a:latin typeface="Courier New" panose="02070309020205020404" pitchFamily="49" charset="0"/>
              </a:rPr>
              <a:t>post.controller</a:t>
            </a:r>
            <a:r>
              <a:rPr lang="en-US" dirty="0">
                <a:solidFill>
                  <a:srgbClr val="008000"/>
                </a:solidFill>
                <a:latin typeface="Courier New" panose="02070309020205020404" pitchFamily="49" charset="0"/>
              </a:rPr>
              <a:t> service method</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app</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get</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posts.json</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posts.controller:indexJsonAction</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37608323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Kaushan Script" panose="03060602040705080205" pitchFamily="66" charset="0"/>
              </a:rPr>
              <a:t>Twig</a:t>
            </a:r>
            <a:endParaRPr lang="en-US" dirty="0">
              <a:latin typeface="Kaushan Script" panose="03060602040705080205" pitchFamily="66" charset="0"/>
            </a:endParaRPr>
          </a:p>
        </p:txBody>
      </p:sp>
      <p:sp>
        <p:nvSpPr>
          <p:cNvPr id="3" name="Subtitle 2"/>
          <p:cNvSpPr>
            <a:spLocks noGrp="1"/>
          </p:cNvSpPr>
          <p:nvPr>
            <p:ph type="subTitle" idx="1"/>
          </p:nvPr>
        </p:nvSpPr>
        <p:spPr/>
        <p:txBody>
          <a:bodyPr>
            <a:normAutofit/>
          </a:bodyPr>
          <a:lstStyle/>
          <a:p>
            <a:r>
              <a:rPr lang="en-US" dirty="0"/>
              <a:t>The flexible, fast, and </a:t>
            </a:r>
            <a:r>
              <a:rPr lang="en-US" dirty="0" smtClean="0"/>
              <a:t>secure template </a:t>
            </a:r>
            <a:r>
              <a:rPr lang="en-US" dirty="0"/>
              <a:t>engine for PHP </a:t>
            </a:r>
          </a:p>
        </p:txBody>
      </p:sp>
    </p:spTree>
    <p:extLst>
      <p:ext uri="{BB962C8B-B14F-4D97-AF65-F5344CB8AC3E}">
        <p14:creationId xmlns:p14="http://schemas.microsoft.com/office/powerpoint/2010/main" val="15528625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Example</a:t>
            </a:r>
            <a:endParaRPr lang="en-US" dirty="0"/>
          </a:p>
        </p:txBody>
      </p:sp>
      <p:sp>
        <p:nvSpPr>
          <p:cNvPr id="5" name="Rectangle 4"/>
          <p:cNvSpPr/>
          <p:nvPr/>
        </p:nvSpPr>
        <p:spPr>
          <a:xfrm>
            <a:off x="1261872" y="1691322"/>
            <a:ext cx="9692640" cy="1200329"/>
          </a:xfrm>
          <a:prstGeom prst="rect">
            <a:avLst/>
          </a:prstGeom>
        </p:spPr>
        <p:txBody>
          <a:bodyPr wrap="square">
            <a:spAutoFit/>
          </a:bodyPr>
          <a:lstStyle/>
          <a:p>
            <a:r>
              <a:rPr lang="en-US" dirty="0">
                <a:solidFill>
                  <a:srgbClr val="000080"/>
                </a:solidFill>
                <a:latin typeface="Courier New" panose="02070309020205020404" pitchFamily="49" charset="0"/>
              </a:rPr>
              <a:t>$loader</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Twig_Loader_String</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twig</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Twig_Environment</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$loader</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b="1" dirty="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echo</a:t>
            </a:r>
            <a:r>
              <a:rPr lang="en-US" dirty="0" smtClean="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$twig</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render</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'Hello {{ name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array</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'name'</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'Robert'</a:t>
            </a:r>
            <a:r>
              <a:rPr lang="en-US" dirty="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17944313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Loaders</a:t>
            </a:r>
            <a:endParaRPr lang="en-US" dirty="0"/>
          </a:p>
        </p:txBody>
      </p:sp>
      <p:sp>
        <p:nvSpPr>
          <p:cNvPr id="3" name="Content Placeholder 2"/>
          <p:cNvSpPr>
            <a:spLocks noGrp="1"/>
          </p:cNvSpPr>
          <p:nvPr>
            <p:ph idx="1"/>
          </p:nvPr>
        </p:nvSpPr>
        <p:spPr/>
        <p:txBody>
          <a:bodyPr>
            <a:normAutofit/>
          </a:bodyPr>
          <a:lstStyle/>
          <a:p>
            <a:pPr marL="285750" indent="-285750"/>
            <a:r>
              <a:rPr lang="en-US" dirty="0" err="1" smtClean="0"/>
              <a:t>Twig_Loader_String</a:t>
            </a:r>
            <a:endParaRPr lang="en-US" dirty="0"/>
          </a:p>
          <a:p>
            <a:pPr marL="285750" indent="-285750"/>
            <a:r>
              <a:rPr lang="en-US" dirty="0" err="1"/>
              <a:t>Twig_Loader_array</a:t>
            </a:r>
            <a:endParaRPr lang="en-US" dirty="0"/>
          </a:p>
          <a:p>
            <a:pPr marL="285750" indent="-285750"/>
            <a:r>
              <a:rPr lang="en-US" dirty="0" err="1"/>
              <a:t>Twig_Loader_FileSystem</a:t>
            </a:r>
            <a:endParaRPr lang="en-US" dirty="0"/>
          </a:p>
          <a:p>
            <a:pPr marL="285750" indent="-285750"/>
            <a:r>
              <a:rPr lang="en-US" dirty="0" err="1"/>
              <a:t>Twig_Loader_Chain</a:t>
            </a:r>
            <a:endParaRPr lang="en-US" dirty="0"/>
          </a:p>
          <a:p>
            <a:pPr marL="0" indent="0">
              <a:buNone/>
            </a:pPr>
            <a:endParaRPr lang="en-US" dirty="0" smtClean="0"/>
          </a:p>
        </p:txBody>
      </p:sp>
    </p:spTree>
    <p:extLst>
      <p:ext uri="{BB962C8B-B14F-4D97-AF65-F5344CB8AC3E}">
        <p14:creationId xmlns:p14="http://schemas.microsoft.com/office/powerpoint/2010/main" val="32747143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System Loader</a:t>
            </a:r>
            <a:endParaRPr lang="en-US" dirty="0"/>
          </a:p>
        </p:txBody>
      </p:sp>
      <p:sp>
        <p:nvSpPr>
          <p:cNvPr id="3" name="Rectangle 2"/>
          <p:cNvSpPr/>
          <p:nvPr/>
        </p:nvSpPr>
        <p:spPr>
          <a:xfrm>
            <a:off x="1261872" y="1691322"/>
            <a:ext cx="9692640" cy="1200329"/>
          </a:xfrm>
          <a:prstGeom prst="rect">
            <a:avLst/>
          </a:prstGeom>
        </p:spPr>
        <p:txBody>
          <a:bodyPr wrap="square">
            <a:spAutoFit/>
          </a:bodyPr>
          <a:lstStyle/>
          <a:p>
            <a:r>
              <a:rPr lang="en-US" dirty="0">
                <a:solidFill>
                  <a:srgbClr val="000080"/>
                </a:solidFill>
                <a:latin typeface="Courier New" panose="02070309020205020404" pitchFamily="49" charset="0"/>
              </a:rPr>
              <a:t>$loader</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Twig_Loader_Filesystem</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array</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$templateDir1</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$templateDir2</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loader</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addPath</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$templateDir3</a:t>
            </a:r>
            <a:r>
              <a:rPr lang="en-US" dirty="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38693410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Namespaces</a:t>
            </a:r>
            <a:endParaRPr lang="en-US" dirty="0"/>
          </a:p>
        </p:txBody>
      </p:sp>
      <p:sp>
        <p:nvSpPr>
          <p:cNvPr id="4" name="Rectangle 3"/>
          <p:cNvSpPr/>
          <p:nvPr/>
        </p:nvSpPr>
        <p:spPr>
          <a:xfrm>
            <a:off x="1261872" y="1691322"/>
            <a:ext cx="9692640" cy="646331"/>
          </a:xfrm>
          <a:prstGeom prst="rect">
            <a:avLst/>
          </a:prstGeom>
        </p:spPr>
        <p:txBody>
          <a:bodyPr wrap="square">
            <a:spAutoFit/>
          </a:bodyPr>
          <a:lstStyle/>
          <a:p>
            <a:r>
              <a:rPr lang="en-US" dirty="0">
                <a:solidFill>
                  <a:srgbClr val="000080"/>
                </a:solidFill>
                <a:latin typeface="Courier New" panose="02070309020205020404" pitchFamily="49" charset="0"/>
              </a:rPr>
              <a:t>$loader</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addPath</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a:t>
            </a:r>
            <a:r>
              <a:rPr lang="en-US" dirty="0" err="1">
                <a:solidFill>
                  <a:srgbClr val="000080"/>
                </a:solidFill>
                <a:latin typeface="Courier New" panose="02070309020205020404" pitchFamily="49" charset="0"/>
              </a:rPr>
              <a:t>dir</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'admin'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err="1">
                <a:solidFill>
                  <a:srgbClr val="000080"/>
                </a:solidFill>
                <a:latin typeface="Courier New" panose="02070309020205020404" pitchFamily="49" charset="0"/>
              </a:rPr>
              <a:t>twig_enviroment</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render</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'@admin/index.html'</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array</a:t>
            </a:r>
            <a:r>
              <a:rPr lang="en-US" dirty="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1975048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Symfony</a:t>
            </a:r>
            <a:r>
              <a:rPr lang="en-US" dirty="0" smtClean="0"/>
              <a:t>?</a:t>
            </a:r>
            <a:endParaRPr lang="en-US" dirty="0"/>
          </a:p>
        </p:txBody>
      </p:sp>
      <p:sp>
        <p:nvSpPr>
          <p:cNvPr id="3" name="Content Placeholder 2"/>
          <p:cNvSpPr>
            <a:spLocks noGrp="1"/>
          </p:cNvSpPr>
          <p:nvPr>
            <p:ph idx="1"/>
          </p:nvPr>
        </p:nvSpPr>
        <p:spPr/>
        <p:txBody>
          <a:bodyPr/>
          <a:lstStyle/>
          <a:p>
            <a:r>
              <a:rPr lang="en-US" dirty="0" err="1" smtClean="0"/>
              <a:t>Symfony</a:t>
            </a:r>
            <a:r>
              <a:rPr lang="en-US" dirty="0" smtClean="0"/>
              <a:t> is a collection of standalone components that can be tied together or used with any PHP project</a:t>
            </a:r>
          </a:p>
          <a:p>
            <a:r>
              <a:rPr lang="en-US" dirty="0" smtClean="0"/>
              <a:t>Each component focuses on one common web application problem</a:t>
            </a:r>
          </a:p>
          <a:p>
            <a:r>
              <a:rPr lang="en-US" dirty="0" smtClean="0"/>
              <a:t>The </a:t>
            </a:r>
            <a:r>
              <a:rPr lang="en-US" dirty="0" err="1" smtClean="0"/>
              <a:t>Symfony</a:t>
            </a:r>
            <a:r>
              <a:rPr lang="en-US" dirty="0" smtClean="0"/>
              <a:t> framework ties all the components together with some sensible defaults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1872" y="5475287"/>
            <a:ext cx="2857500" cy="704850"/>
          </a:xfrm>
          <a:prstGeom prst="rect">
            <a:avLst/>
          </a:prstGeom>
        </p:spPr>
      </p:pic>
    </p:spTree>
    <p:extLst>
      <p:ext uri="{BB962C8B-B14F-4D97-AF65-F5344CB8AC3E}">
        <p14:creationId xmlns:p14="http://schemas.microsoft.com/office/powerpoint/2010/main" val="17568305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 Loader</a:t>
            </a:r>
            <a:endParaRPr lang="en-US" dirty="0"/>
          </a:p>
        </p:txBody>
      </p:sp>
      <p:sp>
        <p:nvSpPr>
          <p:cNvPr id="3" name="Rectangle 2"/>
          <p:cNvSpPr/>
          <p:nvPr/>
        </p:nvSpPr>
        <p:spPr>
          <a:xfrm>
            <a:off x="1261872" y="1691322"/>
            <a:ext cx="9692640" cy="3139321"/>
          </a:xfrm>
          <a:prstGeom prst="rect">
            <a:avLst/>
          </a:prstGeom>
        </p:spPr>
        <p:txBody>
          <a:bodyPr wrap="square">
            <a:spAutoFit/>
          </a:bodyPr>
          <a:lstStyle/>
          <a:p>
            <a:r>
              <a:rPr lang="en-US" dirty="0">
                <a:solidFill>
                  <a:srgbClr val="000080"/>
                </a:solidFill>
                <a:latin typeface="Courier New" panose="02070309020205020404" pitchFamily="49" charset="0"/>
              </a:rPr>
              <a:t>$loader1</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Twig_Loader_Array</a:t>
            </a:r>
            <a:r>
              <a:rPr lang="en-US" dirty="0" smtClean="0">
                <a:solidFill>
                  <a:srgbClr val="8000FF"/>
                </a:solidFill>
                <a:latin typeface="Courier New" panose="02070309020205020404" pitchFamily="49" charset="0"/>
              </a:rPr>
              <a:t>(</a:t>
            </a:r>
          </a:p>
          <a:p>
            <a:r>
              <a:rPr lang="en-US" b="1" dirty="0">
                <a:solidFill>
                  <a:srgbClr val="8000FF"/>
                </a:solidFill>
                <a:latin typeface="Courier New" panose="02070309020205020404" pitchFamily="49" charset="0"/>
              </a:rPr>
              <a:t> </a:t>
            </a:r>
            <a:r>
              <a:rPr lang="en-US" b="1" dirty="0" smtClean="0">
                <a:solidFill>
                  <a:srgbClr val="8000FF"/>
                </a:solidFill>
                <a:latin typeface="Courier New" panose="02070309020205020404" pitchFamily="49" charset="0"/>
              </a:rPr>
              <a:t>   </a:t>
            </a:r>
            <a:r>
              <a:rPr lang="en-US" b="1" dirty="0" smtClean="0">
                <a:solidFill>
                  <a:srgbClr val="0000FF"/>
                </a:solidFill>
                <a:latin typeface="Courier New" panose="02070309020205020404" pitchFamily="49" charset="0"/>
              </a:rPr>
              <a:t>array</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'base.html'</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 block content %}{% </a:t>
            </a:r>
            <a:r>
              <a:rPr lang="en-US" dirty="0" err="1">
                <a:solidFill>
                  <a:srgbClr val="808080"/>
                </a:solidFill>
                <a:latin typeface="Courier New" panose="02070309020205020404" pitchFamily="49" charset="0"/>
              </a:rPr>
              <a:t>endblock</a:t>
            </a:r>
            <a:r>
              <a:rPr lang="en-US" dirty="0">
                <a:solidFill>
                  <a:srgbClr val="80808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p>
          <a:p>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loader2</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Twig_Loader_Array</a:t>
            </a:r>
            <a:r>
              <a:rPr lang="en-US" dirty="0" smtClean="0">
                <a:solidFill>
                  <a:srgbClr val="8000FF"/>
                </a:solidFill>
                <a:latin typeface="Courier New" panose="02070309020205020404" pitchFamily="49" charset="0"/>
              </a:rPr>
              <a:t>(</a:t>
            </a:r>
          </a:p>
          <a:p>
            <a:r>
              <a:rPr lang="en-US" b="1" dirty="0">
                <a:solidFill>
                  <a:srgbClr val="8000FF"/>
                </a:solidFill>
                <a:latin typeface="Courier New" panose="02070309020205020404" pitchFamily="49" charset="0"/>
              </a:rPr>
              <a:t> </a:t>
            </a:r>
            <a:r>
              <a:rPr lang="en-US" b="1" dirty="0" smtClean="0">
                <a:solidFill>
                  <a:srgbClr val="8000FF"/>
                </a:solidFill>
                <a:latin typeface="Courier New" panose="02070309020205020404" pitchFamily="49" charset="0"/>
              </a:rPr>
              <a:t>   </a:t>
            </a:r>
            <a:r>
              <a:rPr lang="en-US" b="1" dirty="0" smtClean="0">
                <a:solidFill>
                  <a:srgbClr val="0000FF"/>
                </a:solidFill>
                <a:latin typeface="Courier New" panose="02070309020205020404" pitchFamily="49" charset="0"/>
              </a:rPr>
              <a:t>array</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'index.html</a:t>
            </a:r>
            <a:r>
              <a:rPr lang="en-US" dirty="0">
                <a:solidFill>
                  <a:srgbClr val="808080"/>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'Hello </a:t>
            </a:r>
            <a:r>
              <a:rPr lang="en-US" dirty="0">
                <a:solidFill>
                  <a:srgbClr val="808080"/>
                </a:solidFill>
                <a:latin typeface="Courier New" panose="02070309020205020404" pitchFamily="49" charset="0"/>
              </a:rPr>
              <a:t>{{ name </a:t>
            </a:r>
            <a:r>
              <a:rPr lang="en-US" dirty="0" smtClean="0">
                <a:solidFill>
                  <a:srgbClr val="808080"/>
                </a:solidFill>
                <a:latin typeface="Courier New" panose="02070309020205020404" pitchFamily="49" charset="0"/>
              </a:rPr>
              <a:t>}}'</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'base.html</a:t>
            </a:r>
            <a:r>
              <a:rPr lang="en-US" dirty="0">
                <a:solidFill>
                  <a:srgbClr val="808080"/>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‘Base'</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endParaRPr lang="en-US" dirty="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$chain</a:t>
            </a:r>
            <a:r>
              <a:rPr lang="en-US" dirty="0" smtClean="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smtClean="0">
                <a:solidFill>
                  <a:srgbClr val="000000"/>
                </a:solidFill>
                <a:latin typeface="Courier New" panose="02070309020205020404" pitchFamily="49" charset="0"/>
              </a:rPr>
              <a:t>Twig_Loader_Chain</a:t>
            </a:r>
            <a:r>
              <a:rPr lang="en-US" dirty="0" smtClean="0">
                <a:solidFill>
                  <a:srgbClr val="8000FF"/>
                </a:solidFill>
                <a:latin typeface="Courier New" panose="02070309020205020404" pitchFamily="49" charset="0"/>
              </a:rPr>
              <a:t>(</a:t>
            </a:r>
            <a:r>
              <a:rPr lang="en-US" b="1" dirty="0" smtClean="0">
                <a:solidFill>
                  <a:srgbClr val="0000FF"/>
                </a:solidFill>
                <a:latin typeface="Courier New" panose="02070309020205020404" pitchFamily="49" charset="0"/>
              </a:rPr>
              <a:t>array</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$loader1</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$loader2</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twig</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Twig_Environment</a:t>
            </a:r>
            <a:r>
              <a:rPr lang="en-US" dirty="0" smtClean="0">
                <a:solidFill>
                  <a:srgbClr val="8000FF"/>
                </a:solidFill>
                <a:latin typeface="Courier New" panose="02070309020205020404" pitchFamily="49" charset="0"/>
              </a:rPr>
              <a:t>(</a:t>
            </a:r>
            <a:r>
              <a:rPr lang="en-US" dirty="0" smtClean="0">
                <a:solidFill>
                  <a:srgbClr val="000080"/>
                </a:solidFill>
                <a:latin typeface="Courier New" panose="02070309020205020404" pitchFamily="49" charset="0"/>
              </a:rPr>
              <a:t>$chain</a:t>
            </a:r>
            <a:r>
              <a:rPr lang="en-US" dirty="0" smtClean="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35825930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Extensions</a:t>
            </a:r>
            <a:endParaRPr lang="en-US" dirty="0"/>
          </a:p>
        </p:txBody>
      </p:sp>
      <p:sp>
        <p:nvSpPr>
          <p:cNvPr id="4" name="Rectangle 3"/>
          <p:cNvSpPr/>
          <p:nvPr/>
        </p:nvSpPr>
        <p:spPr>
          <a:xfrm>
            <a:off x="1261872" y="1691322"/>
            <a:ext cx="9692640" cy="369332"/>
          </a:xfrm>
          <a:prstGeom prst="rect">
            <a:avLst/>
          </a:prstGeom>
        </p:spPr>
        <p:txBody>
          <a:bodyPr wrap="square">
            <a:spAutoFit/>
          </a:bodyPr>
          <a:lstStyle/>
          <a:p>
            <a:r>
              <a:rPr lang="en-US" dirty="0">
                <a:solidFill>
                  <a:srgbClr val="000080"/>
                </a:solidFill>
                <a:latin typeface="Courier New" panose="02070309020205020404" pitchFamily="49" charset="0"/>
              </a:rPr>
              <a:t>$twig</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addExtension</a:t>
            </a:r>
            <a:r>
              <a:rPr lang="en-US" dirty="0">
                <a:solidFill>
                  <a:srgbClr val="8000FF"/>
                </a:solidFill>
                <a:latin typeface="Courier New" panose="02070309020205020404" pitchFamily="49" charset="0"/>
              </a:rPr>
              <a:t>(</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Twig_Extension_Sandbox</a:t>
            </a:r>
            <a:r>
              <a:rPr lang="en-US" dirty="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787046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Kaushan Script" panose="03060602040705080205" pitchFamily="66" charset="0"/>
              </a:rPr>
              <a:t>File System Component</a:t>
            </a:r>
            <a:endParaRPr lang="en-US" dirty="0">
              <a:latin typeface="Kaushan Script" panose="03060602040705080205" pitchFamily="66" charset="0"/>
            </a:endParaRPr>
          </a:p>
        </p:txBody>
      </p:sp>
      <p:sp>
        <p:nvSpPr>
          <p:cNvPr id="3" name="Subtitle 2"/>
          <p:cNvSpPr>
            <a:spLocks noGrp="1"/>
          </p:cNvSpPr>
          <p:nvPr>
            <p:ph type="subTitle" idx="1"/>
          </p:nvPr>
        </p:nvSpPr>
        <p:spPr/>
        <p:txBody>
          <a:bodyPr/>
          <a:lstStyle/>
          <a:p>
            <a:r>
              <a:rPr lang="en-US" dirty="0"/>
              <a:t>The file system component is used to create and modify files</a:t>
            </a:r>
            <a:r>
              <a:rPr lang="en-US" dirty="0" smtClean="0"/>
              <a:t>.</a:t>
            </a:r>
            <a:endParaRPr lang="en-US" dirty="0"/>
          </a:p>
        </p:txBody>
      </p:sp>
    </p:spTree>
    <p:extLst>
      <p:ext uri="{BB962C8B-B14F-4D97-AF65-F5344CB8AC3E}">
        <p14:creationId xmlns:p14="http://schemas.microsoft.com/office/powerpoint/2010/main" val="7328747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Basic Methods</a:t>
            </a:r>
            <a:endParaRPr lang="en-US" dirty="0"/>
          </a:p>
        </p:txBody>
      </p:sp>
      <p:sp>
        <p:nvSpPr>
          <p:cNvPr id="4" name="Rectangle 3"/>
          <p:cNvSpPr/>
          <p:nvPr/>
        </p:nvSpPr>
        <p:spPr>
          <a:xfrm>
            <a:off x="1261872" y="1691322"/>
            <a:ext cx="9601196" cy="3693319"/>
          </a:xfrm>
          <a:prstGeom prst="rect">
            <a:avLst/>
          </a:prstGeom>
        </p:spPr>
        <p:txBody>
          <a:bodyPr wrap="square">
            <a:spAutoFit/>
          </a:bodyPr>
          <a:lstStyle/>
          <a:p>
            <a:r>
              <a:rPr lang="en-US" b="1" dirty="0">
                <a:solidFill>
                  <a:srgbClr val="0000FF"/>
                </a:solidFill>
                <a:latin typeface="Courier New" panose="02070309020205020404" pitchFamily="49" charset="0"/>
              </a:rPr>
              <a:t>use</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Symfony</a:t>
            </a:r>
            <a:r>
              <a:rPr lang="en-US" dirty="0">
                <a:solidFill>
                  <a:srgbClr val="000000"/>
                </a:solidFill>
                <a:latin typeface="Courier New" panose="02070309020205020404" pitchFamily="49" charset="0"/>
              </a:rPr>
              <a:t>\Component\</a:t>
            </a:r>
            <a:r>
              <a:rPr lang="en-US" dirty="0" err="1">
                <a:solidFill>
                  <a:srgbClr val="000000"/>
                </a:solidFill>
                <a:latin typeface="Courier New" panose="02070309020205020404" pitchFamily="49" charset="0"/>
              </a:rPr>
              <a:t>Filesystem</a:t>
            </a:r>
            <a:r>
              <a:rPr lang="en-US" dirty="0">
                <a:solidFill>
                  <a:srgbClr val="000000"/>
                </a:solidFill>
                <a:latin typeface="Courier New" panose="02070309020205020404" pitchFamily="49" charset="0"/>
              </a:rPr>
              <a:t>\</a:t>
            </a:r>
            <a:r>
              <a:rPr lang="en-US" dirty="0" err="1">
                <a:solidFill>
                  <a:srgbClr val="000000"/>
                </a:solidFill>
                <a:latin typeface="Courier New" panose="02070309020205020404" pitchFamily="49" charset="0"/>
              </a:rPr>
              <a:t>Filesystem</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fs</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Filesystem</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fs</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mkdir</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tmp</a:t>
            </a:r>
            <a:r>
              <a:rPr lang="en-US" dirty="0">
                <a:solidFill>
                  <a:srgbClr val="808080"/>
                </a:solidFill>
                <a:latin typeface="Courier New" panose="02070309020205020404" pitchFamily="49" charset="0"/>
              </a:rPr>
              <a:t>/photos'</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FF8000"/>
                </a:solidFill>
                <a:latin typeface="Courier New" panose="02070309020205020404" pitchFamily="49" charset="0"/>
              </a:rPr>
              <a:t>0700</a:t>
            </a:r>
            <a:r>
              <a:rPr lang="en-US" dirty="0" smtClean="0">
                <a:solidFill>
                  <a:srgbClr val="8000FF"/>
                </a:solidFill>
                <a:latin typeface="Courier New" panose="02070309020205020404" pitchFamily="49" charset="0"/>
              </a:rPr>
              <a:t>);</a:t>
            </a:r>
            <a:endParaRPr lang="en-US" dirty="0" smtClean="0">
              <a:solidFill>
                <a:srgbClr val="008000"/>
              </a:solidFill>
              <a:latin typeface="Courier New" panose="02070309020205020404" pitchFamily="49" charset="0"/>
            </a:endParaRPr>
          </a:p>
          <a:p>
            <a:r>
              <a:rPr lang="en-US" dirty="0" smtClean="0">
                <a:solidFill>
                  <a:srgbClr val="000080"/>
                </a:solidFill>
                <a:latin typeface="Courier New" panose="02070309020205020404" pitchFamily="49" charset="0"/>
              </a:rPr>
              <a:t>$fs</a:t>
            </a:r>
            <a:r>
              <a:rPr lang="en-US" dirty="0" smtClean="0">
                <a:solidFill>
                  <a:srgbClr val="8000FF"/>
                </a:solidFill>
                <a:latin typeface="Courier New" panose="02070309020205020404" pitchFamily="49" charset="0"/>
              </a:rPr>
              <a:t>-</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copy</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'image-ICC.jpg'</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'image.jpg'</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true</a:t>
            </a:r>
            <a:r>
              <a:rPr lang="en-US" dirty="0" smtClean="0">
                <a:solidFill>
                  <a:srgbClr val="8000FF"/>
                </a:solidFill>
                <a:latin typeface="Courier New" panose="02070309020205020404" pitchFamily="49" charset="0"/>
              </a:rPr>
              <a:t>);</a:t>
            </a:r>
            <a:r>
              <a:rPr lang="en-US" dirty="0" smtClean="0">
                <a:solidFill>
                  <a:srgbClr val="008000"/>
                </a:solidFill>
                <a:latin typeface="Courier New" panose="02070309020205020404" pitchFamily="49" charset="0"/>
              </a:rPr>
              <a:t> </a:t>
            </a: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fs</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rename</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'image-ICC.jpg'</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'image.jpg</a:t>
            </a:r>
            <a:r>
              <a:rPr lang="en-US" dirty="0" smtClean="0">
                <a:solidFill>
                  <a:srgbClr val="808080"/>
                </a:solidFill>
                <a:latin typeface="Courier New" panose="02070309020205020404" pitchFamily="49" charset="0"/>
              </a:rPr>
              <a:t>'</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fs</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remove</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'image-ICC.jpg</a:t>
            </a:r>
            <a:r>
              <a:rPr lang="en-US" dirty="0" smtClean="0">
                <a:solidFill>
                  <a:srgbClr val="808080"/>
                </a:solidFill>
                <a:latin typeface="Courier New" panose="02070309020205020404" pitchFamily="49" charset="0"/>
              </a:rPr>
              <a:t>'</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fs</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touch</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'file.txt</a:t>
            </a:r>
            <a:r>
              <a:rPr lang="en-US" dirty="0" smtClean="0">
                <a:solidFill>
                  <a:srgbClr val="808080"/>
                </a:solidFill>
                <a:latin typeface="Courier New" panose="02070309020205020404" pitchFamily="49" charset="0"/>
              </a:rPr>
              <a:t>'</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fs</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chown</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'/video'</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'www-data'</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true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fs</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chgrp</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'lolcat.mp4'</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nginx</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p>
          <a:p>
            <a:r>
              <a:rPr lang="en-US" dirty="0">
                <a:solidFill>
                  <a:srgbClr val="000080"/>
                </a:solidFill>
                <a:latin typeface="Courier New" panose="02070309020205020404" pitchFamily="49" charset="0"/>
              </a:rPr>
              <a:t>$fs</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chmod</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'video.ogg'</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FF8000"/>
                </a:solidFill>
                <a:latin typeface="Courier New" panose="02070309020205020404" pitchFamily="49" charset="0"/>
              </a:rPr>
              <a:t>0600</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a:solidFill>
                  <a:srgbClr val="000080"/>
                </a:solidFill>
                <a:latin typeface="Courier New" panose="02070309020205020404" pitchFamily="49" charset="0"/>
              </a:rPr>
              <a:t>$fs</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dumpFile</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'hello.txt'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'Hello World</a:t>
            </a:r>
            <a:r>
              <a:rPr lang="en-US" dirty="0" smtClean="0">
                <a:solidFill>
                  <a:srgbClr val="808080"/>
                </a:solidFill>
                <a:latin typeface="Courier New" panose="02070309020205020404" pitchFamily="49" charset="0"/>
              </a:rPr>
              <a:t>'</a:t>
            </a:r>
            <a:r>
              <a:rPr lang="en-US" dirty="0" smtClean="0">
                <a:solidFill>
                  <a:srgbClr val="8000FF"/>
                </a:solidFill>
                <a:latin typeface="Courier New" panose="02070309020205020404" pitchFamily="49" charset="0"/>
              </a:rPr>
              <a:t>);</a:t>
            </a:r>
            <a:endParaRPr lang="en-US" dirty="0"/>
          </a:p>
        </p:txBody>
      </p:sp>
    </p:spTree>
    <p:extLst>
      <p:ext uri="{BB962C8B-B14F-4D97-AF65-F5344CB8AC3E}">
        <p14:creationId xmlns:p14="http://schemas.microsoft.com/office/powerpoint/2010/main" val="9548568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More Methods</a:t>
            </a:r>
            <a:endParaRPr lang="en-US" dirty="0"/>
          </a:p>
        </p:txBody>
      </p:sp>
      <p:sp>
        <p:nvSpPr>
          <p:cNvPr id="5" name="Rectangle 4"/>
          <p:cNvSpPr/>
          <p:nvPr/>
        </p:nvSpPr>
        <p:spPr>
          <a:xfrm>
            <a:off x="1261872" y="1691322"/>
            <a:ext cx="9692640" cy="2585323"/>
          </a:xfrm>
          <a:prstGeom prst="rect">
            <a:avLst/>
          </a:prstGeom>
        </p:spPr>
        <p:txBody>
          <a:bodyPr wrap="square">
            <a:spAutoFit/>
          </a:bodyPr>
          <a:lstStyle/>
          <a:p>
            <a:r>
              <a:rPr lang="en-US" b="1" dirty="0" smtClean="0">
                <a:solidFill>
                  <a:srgbClr val="0000FF"/>
                </a:solidFill>
                <a:latin typeface="Courier New" panose="02070309020205020404" pitchFamily="49" charset="0"/>
              </a:rPr>
              <a:t>if</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$fs</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exists</a:t>
            </a:r>
            <a:r>
              <a:rPr lang="en-US" dirty="0">
                <a:solidFill>
                  <a:srgbClr val="8000FF"/>
                </a:solidFill>
                <a:latin typeface="Courier New" panose="02070309020205020404" pitchFamily="49" charset="0"/>
              </a:rPr>
              <a:t>(</a:t>
            </a:r>
            <a:r>
              <a:rPr lang="en-US" b="1" dirty="0">
                <a:solidFill>
                  <a:srgbClr val="0000FF"/>
                </a:solidFill>
                <a:latin typeface="Courier New" panose="02070309020205020404" pitchFamily="49" charset="0"/>
              </a:rPr>
              <a:t>array</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'rabbit.jpg'</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'bottle.png'</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8000"/>
                </a:solidFill>
                <a:latin typeface="Courier New" panose="02070309020205020404" pitchFamily="49" charset="0"/>
              </a:rPr>
              <a:t>// </a:t>
            </a:r>
            <a:r>
              <a:rPr lang="en-US" dirty="0">
                <a:solidFill>
                  <a:srgbClr val="008000"/>
                </a:solidFill>
                <a:latin typeface="Courier New" panose="02070309020205020404" pitchFamily="49" charset="0"/>
              </a:rPr>
              <a:t>do something</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endParaRPr lang="en-US" b="1" dirty="0" smtClean="0">
              <a:solidFill>
                <a:srgbClr val="0000FF"/>
              </a:solidFill>
              <a:latin typeface="Courier New" panose="02070309020205020404" pitchFamily="49" charset="0"/>
            </a:endParaRPr>
          </a:p>
          <a:p>
            <a:r>
              <a:rPr lang="en-US" dirty="0" smtClean="0">
                <a:solidFill>
                  <a:srgbClr val="008000"/>
                </a:solidFill>
                <a:latin typeface="Courier New" panose="02070309020205020404" pitchFamily="49" charset="0"/>
              </a:rPr>
              <a:t>// if the path is absolute, return the relative path</a:t>
            </a:r>
            <a:endParaRPr lang="en-US" b="1" dirty="0" smtClean="0">
              <a:solidFill>
                <a:srgbClr val="0000FF"/>
              </a:solidFill>
              <a:latin typeface="Courier New" panose="02070309020205020404" pitchFamily="49" charset="0"/>
            </a:endParaRPr>
          </a:p>
          <a:p>
            <a:r>
              <a:rPr lang="en-US" b="1" dirty="0" smtClean="0">
                <a:solidFill>
                  <a:srgbClr val="0000FF"/>
                </a:solidFill>
                <a:latin typeface="Courier New" panose="02070309020205020404" pitchFamily="49" charset="0"/>
              </a:rPr>
              <a:t>if</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$fs</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isAbsolutePath</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$path</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8000"/>
                </a:solidFill>
                <a:latin typeface="Courier New" panose="02070309020205020404" pitchFamily="49" charset="0"/>
              </a:rPr>
              <a:t>// </a:t>
            </a:r>
            <a:r>
              <a:rPr lang="en-US" dirty="0">
                <a:solidFill>
                  <a:srgbClr val="008000"/>
                </a:solidFill>
                <a:latin typeface="Courier New" panose="02070309020205020404" pitchFamily="49" charset="0"/>
              </a:rPr>
              <a:t>get </a:t>
            </a:r>
            <a:r>
              <a:rPr lang="en-US" dirty="0" err="1">
                <a:solidFill>
                  <a:srgbClr val="008000"/>
                </a:solidFill>
                <a:latin typeface="Courier New" panose="02070309020205020404" pitchFamily="49" charset="0"/>
              </a:rPr>
              <a:t>realitive</a:t>
            </a:r>
            <a:r>
              <a:rPr lang="en-US" dirty="0">
                <a:solidFill>
                  <a:srgbClr val="008000"/>
                </a:solidFill>
                <a:latin typeface="Courier New" panose="02070309020205020404" pitchFamily="49" charset="0"/>
              </a:rPr>
              <a:t> path from the current directory</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return </a:t>
            </a:r>
            <a:r>
              <a:rPr lang="en-US" dirty="0" smtClean="0">
                <a:solidFill>
                  <a:srgbClr val="000080"/>
                </a:solidFill>
                <a:latin typeface="Courier New" panose="02070309020205020404" pitchFamily="49" charset="0"/>
              </a:rPr>
              <a:t>$path</a:t>
            </a:r>
            <a:r>
              <a:rPr lang="en-US" dirty="0" smtClean="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$fs</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makePathRelative</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tmp</a:t>
            </a:r>
            <a:r>
              <a:rPr lang="en-US" dirty="0">
                <a:solidFill>
                  <a:srgbClr val="808080"/>
                </a:solidFill>
                <a:latin typeface="Courier New" panose="02070309020205020404" pitchFamily="49" charset="0"/>
              </a:rPr>
              <a:t>/videos'</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__DIR__</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20551920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Kaushan Script" panose="03060602040705080205" pitchFamily="66" charset="0"/>
              </a:rPr>
              <a:t>YAML Component</a:t>
            </a:r>
            <a:endParaRPr lang="en-US" dirty="0">
              <a:latin typeface="Kaushan Script" panose="03060602040705080205" pitchFamily="66" charset="0"/>
            </a:endParaRPr>
          </a:p>
        </p:txBody>
      </p:sp>
      <p:sp>
        <p:nvSpPr>
          <p:cNvPr id="3" name="Subtitle 2"/>
          <p:cNvSpPr>
            <a:spLocks noGrp="1"/>
          </p:cNvSpPr>
          <p:nvPr>
            <p:ph type="subTitle" idx="1"/>
          </p:nvPr>
        </p:nvSpPr>
        <p:spPr/>
        <p:txBody>
          <a:bodyPr>
            <a:normAutofit/>
          </a:bodyPr>
          <a:lstStyle/>
          <a:p>
            <a:r>
              <a:rPr lang="en-US" dirty="0"/>
              <a:t>The </a:t>
            </a:r>
            <a:r>
              <a:rPr lang="en-US" dirty="0" smtClean="0"/>
              <a:t>YAML </a:t>
            </a:r>
            <a:r>
              <a:rPr lang="en-US" dirty="0"/>
              <a:t>component loads and dumps YAML files</a:t>
            </a:r>
          </a:p>
        </p:txBody>
      </p:sp>
    </p:spTree>
    <p:extLst>
      <p:ext uri="{BB962C8B-B14F-4D97-AF65-F5344CB8AC3E}">
        <p14:creationId xmlns:p14="http://schemas.microsoft.com/office/powerpoint/2010/main" val="21339721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Reading YAML</a:t>
            </a:r>
            <a:endParaRPr lang="en-US" dirty="0"/>
          </a:p>
        </p:txBody>
      </p:sp>
      <p:sp>
        <p:nvSpPr>
          <p:cNvPr id="5" name="Rectangle 4"/>
          <p:cNvSpPr/>
          <p:nvPr/>
        </p:nvSpPr>
        <p:spPr>
          <a:xfrm>
            <a:off x="1261872" y="1691322"/>
            <a:ext cx="9692640" cy="369332"/>
          </a:xfrm>
          <a:prstGeom prst="rect">
            <a:avLst/>
          </a:prstGeom>
        </p:spPr>
        <p:txBody>
          <a:bodyPr wrap="square">
            <a:spAutoFit/>
          </a:bodyPr>
          <a:lstStyle/>
          <a:p>
            <a:endParaRPr lang="en-US" dirty="0">
              <a:effectLst/>
            </a:endParaRPr>
          </a:p>
        </p:txBody>
      </p:sp>
      <p:sp>
        <p:nvSpPr>
          <p:cNvPr id="3" name="Rectangle 2"/>
          <p:cNvSpPr/>
          <p:nvPr/>
        </p:nvSpPr>
        <p:spPr>
          <a:xfrm>
            <a:off x="1261872" y="2060654"/>
            <a:ext cx="9692640" cy="2585323"/>
          </a:xfrm>
          <a:prstGeom prst="rect">
            <a:avLst/>
          </a:prstGeom>
        </p:spPr>
        <p:txBody>
          <a:bodyPr wrap="square">
            <a:spAutoFit/>
          </a:bodyPr>
          <a:lstStyle/>
          <a:p>
            <a:r>
              <a:rPr lang="en-US" dirty="0">
                <a:solidFill>
                  <a:srgbClr val="FF0000"/>
                </a:solidFill>
                <a:latin typeface="Courier New" panose="02070309020205020404" pitchFamily="49" charset="0"/>
              </a:rPr>
              <a:t>&lt;?</a:t>
            </a:r>
            <a:r>
              <a:rPr lang="en-US" dirty="0" err="1">
                <a:solidFill>
                  <a:srgbClr val="FF0000"/>
                </a:solidFill>
                <a:latin typeface="Courier New" panose="02070309020205020404" pitchFamily="49" charset="0"/>
              </a:rPr>
              <a:t>php</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Symfony</a:t>
            </a:r>
            <a:r>
              <a:rPr lang="en-US" dirty="0">
                <a:solidFill>
                  <a:srgbClr val="000000"/>
                </a:solidFill>
                <a:latin typeface="Courier New" panose="02070309020205020404" pitchFamily="49" charset="0"/>
              </a:rPr>
              <a:t>\Component\</a:t>
            </a:r>
            <a:r>
              <a:rPr lang="en-US" dirty="0" err="1">
                <a:solidFill>
                  <a:srgbClr val="000000"/>
                </a:solidFill>
                <a:latin typeface="Courier New" panose="02070309020205020404" pitchFamily="49" charset="0"/>
              </a:rPr>
              <a:t>Yaml</a:t>
            </a:r>
            <a:r>
              <a:rPr lang="en-US" dirty="0">
                <a:solidFill>
                  <a:srgbClr val="000000"/>
                </a:solidFill>
                <a:latin typeface="Courier New" panose="02070309020205020404" pitchFamily="49" charset="0"/>
              </a:rPr>
              <a:t>\Parser</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dirty="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err="1">
                <a:solidFill>
                  <a:srgbClr val="000080"/>
                </a:solidFill>
                <a:latin typeface="Courier New" panose="02070309020205020404" pitchFamily="49" charset="0"/>
              </a:rPr>
              <a:t>yaml</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Parser</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dirty="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err="1" smtClean="0">
                <a:solidFill>
                  <a:srgbClr val="000080"/>
                </a:solidFill>
                <a:latin typeface="Courier New" panose="02070309020205020404" pitchFamily="49" charset="0"/>
              </a:rPr>
              <a:t>config</a:t>
            </a:r>
            <a:r>
              <a:rPr lang="en-US" dirty="0" smtClean="0">
                <a:solidFill>
                  <a:srgbClr val="000080"/>
                </a:solidFill>
                <a:latin typeface="Courier New" panose="02070309020205020404" pitchFamily="49" charset="0"/>
              </a:rPr>
              <a:t> </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a:t>
            </a:r>
            <a:r>
              <a:rPr lang="en-US" dirty="0" err="1">
                <a:solidFill>
                  <a:srgbClr val="000080"/>
                </a:solidFill>
                <a:latin typeface="Courier New" panose="02070309020205020404" pitchFamily="49" charset="0"/>
              </a:rPr>
              <a:t>yaml</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parse</a:t>
            </a:r>
            <a:r>
              <a:rPr lang="en-US" dirty="0">
                <a:solidFill>
                  <a:srgbClr val="8000FF"/>
                </a:solidFill>
                <a:latin typeface="Courier New" panose="02070309020205020404" pitchFamily="49" charset="0"/>
              </a:rPr>
              <a:t>(</a:t>
            </a:r>
            <a:r>
              <a:rPr lang="en-US" dirty="0" err="1">
                <a:solidFill>
                  <a:srgbClr val="000000"/>
                </a:solidFill>
                <a:latin typeface="Courier New" panose="02070309020205020404" pitchFamily="49" charset="0"/>
              </a:rPr>
              <a:t>file_get_contents</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'/path/to/</a:t>
            </a:r>
            <a:r>
              <a:rPr lang="en-US" dirty="0" err="1">
                <a:solidFill>
                  <a:srgbClr val="808080"/>
                </a:solidFill>
                <a:latin typeface="Courier New" panose="02070309020205020404" pitchFamily="49" charset="0"/>
              </a:rPr>
              <a:t>file.yml</a:t>
            </a:r>
            <a:r>
              <a:rPr lang="en-US" dirty="0" smtClean="0">
                <a:solidFill>
                  <a:srgbClr val="808080"/>
                </a:solidFill>
                <a:latin typeface="Courier New" panose="02070309020205020404" pitchFamily="49" charset="0"/>
              </a:rPr>
              <a:t>'</a:t>
            </a:r>
            <a:r>
              <a:rPr lang="en-US" dirty="0" smtClean="0">
                <a:solidFill>
                  <a:srgbClr val="8000FF"/>
                </a:solidFill>
                <a:latin typeface="Courier New" panose="02070309020205020404" pitchFamily="49" charset="0"/>
              </a:rPr>
              <a:t>));</a:t>
            </a:r>
          </a:p>
          <a:p>
            <a:endParaRPr lang="en-US" dirty="0">
              <a:solidFill>
                <a:srgbClr val="8000FF"/>
              </a:solidFill>
              <a:effectLst/>
              <a:latin typeface="Courier New" panose="02070309020205020404" pitchFamily="49" charset="0"/>
            </a:endParaRPr>
          </a:p>
          <a:p>
            <a:r>
              <a:rPr lang="en-US" dirty="0">
                <a:solidFill>
                  <a:srgbClr val="000080"/>
                </a:solidFill>
                <a:latin typeface="Courier New" panose="02070309020205020404" pitchFamily="49" charset="0"/>
              </a:rPr>
              <a:t>$value</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a:t>
            </a:r>
            <a:r>
              <a:rPr lang="en-US" dirty="0" err="1">
                <a:solidFill>
                  <a:srgbClr val="000080"/>
                </a:solidFill>
                <a:latin typeface="Courier New" panose="02070309020205020404" pitchFamily="49" charset="0"/>
              </a:rPr>
              <a:t>config</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'key'</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value2</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a:t>
            </a:r>
            <a:r>
              <a:rPr lang="en-US" dirty="0" err="1">
                <a:solidFill>
                  <a:srgbClr val="000080"/>
                </a:solidFill>
                <a:latin typeface="Courier New" panose="02070309020205020404" pitchFamily="49" charset="0"/>
              </a:rPr>
              <a:t>config</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'nested'</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'key</a:t>
            </a:r>
            <a:r>
              <a:rPr lang="en-US" dirty="0" smtClean="0">
                <a:solidFill>
                  <a:srgbClr val="808080"/>
                </a:solidFill>
                <a:latin typeface="Courier New" panose="02070309020205020404" pitchFamily="49" charset="0"/>
              </a:rPr>
              <a:t>'</a:t>
            </a:r>
            <a:r>
              <a:rPr lang="en-US" dirty="0" smtClean="0">
                <a:solidFill>
                  <a:srgbClr val="8000FF"/>
                </a:solidFill>
                <a:latin typeface="Courier New" panose="02070309020205020404" pitchFamily="49" charset="0"/>
              </a:rPr>
              <a:t>];</a:t>
            </a:r>
            <a:endParaRPr lang="en-US" dirty="0"/>
          </a:p>
        </p:txBody>
      </p:sp>
    </p:spTree>
    <p:extLst>
      <p:ext uri="{BB962C8B-B14F-4D97-AF65-F5344CB8AC3E}">
        <p14:creationId xmlns:p14="http://schemas.microsoft.com/office/powerpoint/2010/main" val="40003685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Dumping YAML</a:t>
            </a:r>
            <a:endParaRPr lang="en-US" dirty="0"/>
          </a:p>
        </p:txBody>
      </p:sp>
      <p:sp>
        <p:nvSpPr>
          <p:cNvPr id="5" name="Rectangle 4"/>
          <p:cNvSpPr/>
          <p:nvPr/>
        </p:nvSpPr>
        <p:spPr>
          <a:xfrm>
            <a:off x="1261872" y="1691322"/>
            <a:ext cx="9692640" cy="369332"/>
          </a:xfrm>
          <a:prstGeom prst="rect">
            <a:avLst/>
          </a:prstGeom>
        </p:spPr>
        <p:txBody>
          <a:bodyPr wrap="square">
            <a:spAutoFit/>
          </a:bodyPr>
          <a:lstStyle/>
          <a:p>
            <a:endParaRPr lang="en-US" dirty="0">
              <a:effectLst/>
            </a:endParaRPr>
          </a:p>
        </p:txBody>
      </p:sp>
      <p:sp>
        <p:nvSpPr>
          <p:cNvPr id="4" name="Rectangle 3"/>
          <p:cNvSpPr/>
          <p:nvPr/>
        </p:nvSpPr>
        <p:spPr>
          <a:xfrm>
            <a:off x="1261872" y="1691322"/>
            <a:ext cx="9692640" cy="2862322"/>
          </a:xfrm>
          <a:prstGeom prst="rect">
            <a:avLst/>
          </a:prstGeom>
        </p:spPr>
        <p:txBody>
          <a:bodyPr wrap="square">
            <a:spAutoFit/>
          </a:bodyPr>
          <a:lstStyle/>
          <a:p>
            <a:r>
              <a:rPr lang="en-US" b="1" dirty="0">
                <a:solidFill>
                  <a:srgbClr val="0000FF"/>
                </a:solidFill>
                <a:latin typeface="Courier New" panose="02070309020205020404" pitchFamily="49" charset="0"/>
              </a:rPr>
              <a:t>use</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Symfony</a:t>
            </a:r>
            <a:r>
              <a:rPr lang="en-US" dirty="0">
                <a:solidFill>
                  <a:srgbClr val="000000"/>
                </a:solidFill>
                <a:latin typeface="Courier New" panose="02070309020205020404" pitchFamily="49" charset="0"/>
              </a:rPr>
              <a:t>\Component\</a:t>
            </a:r>
            <a:r>
              <a:rPr lang="en-US" dirty="0" err="1">
                <a:solidFill>
                  <a:srgbClr val="000000"/>
                </a:solidFill>
                <a:latin typeface="Courier New" panose="02070309020205020404" pitchFamily="49" charset="0"/>
              </a:rPr>
              <a:t>Yaml</a:t>
            </a:r>
            <a:r>
              <a:rPr lang="en-US" dirty="0">
                <a:solidFill>
                  <a:srgbClr val="000000"/>
                </a:solidFill>
                <a:latin typeface="Courier New" panose="02070309020205020404" pitchFamily="49" charset="0"/>
              </a:rPr>
              <a:t>\Dumper</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dirty="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array</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array</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'foo</a:t>
            </a:r>
            <a:r>
              <a:rPr lang="en-US" dirty="0">
                <a:solidFill>
                  <a:srgbClr val="808080"/>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'bar'</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'buzz'</a:t>
            </a:r>
            <a:r>
              <a:rPr lang="en-US" dirty="0" smtClean="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array</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'foo'</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'bar'</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'bar'</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baz</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dumper</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Dumper</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err="1">
                <a:solidFill>
                  <a:srgbClr val="000080"/>
                </a:solidFill>
                <a:latin typeface="Courier New" panose="02070309020205020404" pitchFamily="49" charset="0"/>
              </a:rPr>
              <a:t>yaml</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$dumper</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dump</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$array</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err="1" smtClean="0">
                <a:solidFill>
                  <a:srgbClr val="000000"/>
                </a:solidFill>
                <a:latin typeface="Courier New" panose="02070309020205020404" pitchFamily="49" charset="0"/>
              </a:rPr>
              <a:t>file_put_contents</a:t>
            </a:r>
            <a:r>
              <a:rPr lang="en-US" dirty="0" smtClean="0">
                <a:solidFill>
                  <a:srgbClr val="8000FF"/>
                </a:solidFill>
                <a:latin typeface="Courier New" panose="02070309020205020404" pitchFamily="49" charset="0"/>
              </a:rPr>
              <a:t>(</a:t>
            </a:r>
            <a:r>
              <a:rPr lang="en-US" dirty="0" smtClean="0">
                <a:solidFill>
                  <a:srgbClr val="808080"/>
                </a:solidFill>
                <a:latin typeface="Courier New" panose="02070309020205020404" pitchFamily="49" charset="0"/>
              </a:rPr>
              <a:t>'</a:t>
            </a:r>
            <a:r>
              <a:rPr lang="en-US" dirty="0" err="1" smtClean="0">
                <a:solidFill>
                  <a:srgbClr val="808080"/>
                </a:solidFill>
                <a:latin typeface="Courier New" panose="02070309020205020404" pitchFamily="49" charset="0"/>
              </a:rPr>
              <a:t>file.yml</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a:t>
            </a:r>
            <a:r>
              <a:rPr lang="en-US" dirty="0" err="1">
                <a:solidFill>
                  <a:srgbClr val="000080"/>
                </a:solidFill>
                <a:latin typeface="Courier New" panose="02070309020205020404" pitchFamily="49" charset="0"/>
              </a:rPr>
              <a:t>yaml</a:t>
            </a:r>
            <a:r>
              <a:rPr lang="en-US" dirty="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13711594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Static Methods</a:t>
            </a:r>
            <a:endParaRPr lang="en-US" dirty="0"/>
          </a:p>
        </p:txBody>
      </p:sp>
      <p:sp>
        <p:nvSpPr>
          <p:cNvPr id="5" name="Rectangle 4"/>
          <p:cNvSpPr/>
          <p:nvPr/>
        </p:nvSpPr>
        <p:spPr>
          <a:xfrm>
            <a:off x="1261872" y="1691322"/>
            <a:ext cx="9692640" cy="369332"/>
          </a:xfrm>
          <a:prstGeom prst="rect">
            <a:avLst/>
          </a:prstGeom>
        </p:spPr>
        <p:txBody>
          <a:bodyPr wrap="square">
            <a:spAutoFit/>
          </a:bodyPr>
          <a:lstStyle/>
          <a:p>
            <a:endParaRPr lang="en-US" dirty="0">
              <a:effectLst/>
            </a:endParaRPr>
          </a:p>
        </p:txBody>
      </p:sp>
      <p:sp>
        <p:nvSpPr>
          <p:cNvPr id="3" name="Rectangle 2"/>
          <p:cNvSpPr/>
          <p:nvPr/>
        </p:nvSpPr>
        <p:spPr>
          <a:xfrm>
            <a:off x="1261872" y="1691322"/>
            <a:ext cx="6096000" cy="2031325"/>
          </a:xfrm>
          <a:prstGeom prst="rect">
            <a:avLst/>
          </a:prstGeom>
        </p:spPr>
        <p:txBody>
          <a:bodyPr>
            <a:spAutoFit/>
          </a:bodyPr>
          <a:lstStyle/>
          <a:p>
            <a:r>
              <a:rPr lang="en-US" b="1" dirty="0">
                <a:solidFill>
                  <a:srgbClr val="0000FF"/>
                </a:solidFill>
                <a:latin typeface="Courier New" panose="02070309020205020404" pitchFamily="49" charset="0"/>
              </a:rPr>
              <a:t>use</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Symfony</a:t>
            </a:r>
            <a:r>
              <a:rPr lang="en-US" dirty="0">
                <a:solidFill>
                  <a:srgbClr val="000000"/>
                </a:solidFill>
                <a:latin typeface="Courier New" panose="02070309020205020404" pitchFamily="49" charset="0"/>
              </a:rPr>
              <a:t>\Component\</a:t>
            </a:r>
            <a:r>
              <a:rPr lang="en-US" dirty="0" err="1">
                <a:solidFill>
                  <a:srgbClr val="000000"/>
                </a:solidFill>
                <a:latin typeface="Courier New" panose="02070309020205020404" pitchFamily="49" charset="0"/>
              </a:rPr>
              <a:t>Yaml</a:t>
            </a:r>
            <a:r>
              <a:rPr lang="en-US" dirty="0">
                <a:solidFill>
                  <a:srgbClr val="000000"/>
                </a:solidFill>
                <a:latin typeface="Courier New" panose="02070309020205020404" pitchFamily="49" charset="0"/>
              </a:rPr>
              <a:t>\</a:t>
            </a:r>
            <a:r>
              <a:rPr lang="en-US" dirty="0" err="1">
                <a:solidFill>
                  <a:srgbClr val="000000"/>
                </a:solidFill>
                <a:latin typeface="Courier New" panose="02070309020205020404" pitchFamily="49" charset="0"/>
              </a:rPr>
              <a:t>Yaml</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dirty="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err="1">
                <a:solidFill>
                  <a:srgbClr val="000080"/>
                </a:solidFill>
                <a:latin typeface="Courier New" panose="02070309020205020404" pitchFamily="49" charset="0"/>
              </a:rPr>
              <a:t>yaml</a:t>
            </a:r>
            <a:r>
              <a:rPr lang="en-US" dirty="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 </a:t>
            </a:r>
            <a:r>
              <a:rPr lang="en-US" dirty="0" err="1" smtClean="0">
                <a:solidFill>
                  <a:srgbClr val="000000"/>
                </a:solidFill>
                <a:latin typeface="Courier New" panose="02070309020205020404" pitchFamily="49" charset="0"/>
              </a:rPr>
              <a:t>Yaml</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parse</a:t>
            </a:r>
            <a:r>
              <a:rPr lang="en-US" dirty="0" smtClean="0">
                <a:solidFill>
                  <a:srgbClr val="8000FF"/>
                </a:solidFill>
                <a:latin typeface="Courier New" panose="02070309020205020404" pitchFamily="49" charset="0"/>
              </a:rPr>
              <a:t>(</a:t>
            </a:r>
          </a:p>
          <a:p>
            <a:r>
              <a:rPr lang="en-US" dirty="0">
                <a:solidFill>
                  <a:srgbClr val="8000FF"/>
                </a:solidFill>
                <a:latin typeface="Courier New" panose="02070309020205020404" pitchFamily="49" charset="0"/>
              </a:rPr>
              <a:t> </a:t>
            </a:r>
            <a:r>
              <a:rPr lang="en-US" dirty="0" smtClean="0">
                <a:solidFill>
                  <a:srgbClr val="8000FF"/>
                </a:solidFill>
                <a:latin typeface="Courier New" panose="02070309020205020404" pitchFamily="49" charset="0"/>
              </a:rPr>
              <a:t>   </a:t>
            </a:r>
            <a:r>
              <a:rPr lang="en-US" dirty="0" err="1" smtClean="0">
                <a:solidFill>
                  <a:srgbClr val="000000"/>
                </a:solidFill>
                <a:latin typeface="Courier New" panose="02070309020205020404" pitchFamily="49" charset="0"/>
              </a:rPr>
              <a:t>file_get_contents</a:t>
            </a:r>
            <a:r>
              <a:rPr lang="en-US" dirty="0" smtClean="0">
                <a:solidFill>
                  <a:srgbClr val="8000FF"/>
                </a:solidFill>
                <a:latin typeface="Courier New" panose="02070309020205020404" pitchFamily="49" charset="0"/>
              </a:rPr>
              <a:t>(</a:t>
            </a:r>
            <a:r>
              <a:rPr lang="en-US" dirty="0" smtClean="0">
                <a:solidFill>
                  <a:srgbClr val="808080"/>
                </a:solidFill>
                <a:latin typeface="Courier New" panose="02070309020205020404" pitchFamily="49" charset="0"/>
              </a:rPr>
              <a:t>'</a:t>
            </a:r>
            <a:r>
              <a:rPr lang="en-US" dirty="0" err="1" smtClean="0">
                <a:solidFill>
                  <a:srgbClr val="808080"/>
                </a:solidFill>
                <a:latin typeface="Courier New" panose="02070309020205020404" pitchFamily="49" charset="0"/>
              </a:rPr>
              <a:t>file.yml</a:t>
            </a:r>
            <a:r>
              <a:rPr lang="en-US" dirty="0" smtClean="0">
                <a:solidFill>
                  <a:srgbClr val="808080"/>
                </a:solidFill>
                <a:latin typeface="Courier New" panose="02070309020205020404" pitchFamily="49" charset="0"/>
              </a:rPr>
              <a:t>'</a:t>
            </a:r>
            <a:r>
              <a:rPr lang="en-US" dirty="0" smtClean="0">
                <a:solidFill>
                  <a:srgbClr val="8000FF"/>
                </a:solidFill>
                <a:latin typeface="Courier New" panose="02070309020205020404" pitchFamily="49" charset="0"/>
              </a:rPr>
              <a:t>)</a:t>
            </a:r>
          </a:p>
          <a:p>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endParaRPr lang="en-US" dirty="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err="1">
                <a:solidFill>
                  <a:srgbClr val="000080"/>
                </a:solidFill>
                <a:latin typeface="Courier New" panose="02070309020205020404" pitchFamily="49" charset="0"/>
              </a:rPr>
              <a:t>yaml</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Yaml</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dump</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$array</a:t>
            </a:r>
            <a:r>
              <a:rPr lang="en-US" dirty="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157030094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latin typeface="Kaushan Script" panose="03060602040705080205" pitchFamily="66" charset="0"/>
              </a:rPr>
              <a:t>Serializer</a:t>
            </a:r>
            <a:r>
              <a:rPr lang="en-US" dirty="0" smtClean="0">
                <a:latin typeface="Kaushan Script" panose="03060602040705080205" pitchFamily="66" charset="0"/>
              </a:rPr>
              <a:t> Component</a:t>
            </a:r>
            <a:endParaRPr lang="en-US" dirty="0">
              <a:latin typeface="Kaushan Script" panose="03060602040705080205" pitchFamily="66" charset="0"/>
            </a:endParaRPr>
          </a:p>
        </p:txBody>
      </p:sp>
      <p:sp>
        <p:nvSpPr>
          <p:cNvPr id="3" name="Subtitle 2"/>
          <p:cNvSpPr>
            <a:spLocks noGrp="1"/>
          </p:cNvSpPr>
          <p:nvPr>
            <p:ph type="subTitle" idx="1"/>
          </p:nvPr>
        </p:nvSpPr>
        <p:spPr/>
        <p:txBody>
          <a:bodyPr>
            <a:normAutofit/>
          </a:bodyPr>
          <a:lstStyle/>
          <a:p>
            <a:r>
              <a:rPr lang="en-US" dirty="0"/>
              <a:t>The </a:t>
            </a:r>
            <a:r>
              <a:rPr lang="en-US" dirty="0" err="1"/>
              <a:t>Serializer</a:t>
            </a:r>
            <a:r>
              <a:rPr lang="en-US" dirty="0"/>
              <a:t> component is meant to be used to turn objects into a specific format (XML, JSON, YAML, ...) and the other way around.</a:t>
            </a:r>
          </a:p>
        </p:txBody>
      </p:sp>
    </p:spTree>
    <p:extLst>
      <p:ext uri="{BB962C8B-B14F-4D97-AF65-F5344CB8AC3E}">
        <p14:creationId xmlns:p14="http://schemas.microsoft.com/office/powerpoint/2010/main" val="3891297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so Great About That?</a:t>
            </a:r>
            <a:endParaRPr lang="en-US" dirty="0"/>
          </a:p>
        </p:txBody>
      </p:sp>
      <p:sp>
        <p:nvSpPr>
          <p:cNvPr id="3" name="Content Placeholder 2"/>
          <p:cNvSpPr>
            <a:spLocks noGrp="1"/>
          </p:cNvSpPr>
          <p:nvPr>
            <p:ph idx="1"/>
          </p:nvPr>
        </p:nvSpPr>
        <p:spPr/>
        <p:txBody>
          <a:bodyPr/>
          <a:lstStyle/>
          <a:p>
            <a:r>
              <a:rPr lang="en-US" dirty="0" smtClean="0"/>
              <a:t>You can write framework agnostic code</a:t>
            </a:r>
          </a:p>
          <a:p>
            <a:r>
              <a:rPr lang="en-US" dirty="0" smtClean="0"/>
              <a:t>Decoupled objects that use dependency injection are great for unit testing</a:t>
            </a:r>
          </a:p>
          <a:p>
            <a:r>
              <a:rPr lang="en-US" dirty="0" smtClean="0"/>
              <a:t>The HTTP Kernel is event driven and </a:t>
            </a:r>
            <a:r>
              <a:rPr lang="en-US" dirty="0" err="1" smtClean="0"/>
              <a:t>RESTful</a:t>
            </a:r>
            <a:endParaRPr lang="en-US" dirty="0" smtClean="0"/>
          </a:p>
          <a:p>
            <a:r>
              <a:rPr lang="en-US" dirty="0" smtClean="0"/>
              <a:t>Easier for new developers to learn because it uses modern object oriented programming practices</a:t>
            </a:r>
          </a:p>
          <a:p>
            <a:r>
              <a:rPr lang="en-US" dirty="0" smtClean="0"/>
              <a:t>Don’t reinvent the wheel</a:t>
            </a:r>
          </a:p>
        </p:txBody>
      </p:sp>
    </p:spTree>
    <p:extLst>
      <p:ext uri="{BB962C8B-B14F-4D97-AF65-F5344CB8AC3E}">
        <p14:creationId xmlns:p14="http://schemas.microsoft.com/office/powerpoint/2010/main" val="13248241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Process</a:t>
            </a:r>
            <a:endParaRPr lang="en-US" dirty="0"/>
          </a:p>
        </p:txBody>
      </p:sp>
      <p:sp>
        <p:nvSpPr>
          <p:cNvPr id="5" name="Rectangle 4"/>
          <p:cNvSpPr/>
          <p:nvPr/>
        </p:nvSpPr>
        <p:spPr>
          <a:xfrm>
            <a:off x="1261872" y="1691322"/>
            <a:ext cx="9692640" cy="369332"/>
          </a:xfrm>
          <a:prstGeom prst="rect">
            <a:avLst/>
          </a:prstGeom>
        </p:spPr>
        <p:txBody>
          <a:bodyPr wrap="square">
            <a:spAutoFit/>
          </a:bodyPr>
          <a:lstStyle/>
          <a:p>
            <a:endParaRPr lang="en-US" dirty="0">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1872" y="1691322"/>
            <a:ext cx="8181975" cy="3714750"/>
          </a:xfrm>
          <a:prstGeom prst="rect">
            <a:avLst/>
          </a:prstGeom>
        </p:spPr>
      </p:pic>
    </p:spTree>
    <p:extLst>
      <p:ext uri="{BB962C8B-B14F-4D97-AF65-F5344CB8AC3E}">
        <p14:creationId xmlns:p14="http://schemas.microsoft.com/office/powerpoint/2010/main" val="36003106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Creating a </a:t>
            </a:r>
            <a:r>
              <a:rPr lang="en-US" dirty="0" err="1" smtClean="0"/>
              <a:t>Serializer</a:t>
            </a:r>
            <a:endParaRPr lang="en-US" dirty="0"/>
          </a:p>
        </p:txBody>
      </p:sp>
      <p:sp>
        <p:nvSpPr>
          <p:cNvPr id="5" name="Rectangle 4"/>
          <p:cNvSpPr/>
          <p:nvPr/>
        </p:nvSpPr>
        <p:spPr>
          <a:xfrm>
            <a:off x="1261872" y="1691322"/>
            <a:ext cx="9692640" cy="369332"/>
          </a:xfrm>
          <a:prstGeom prst="rect">
            <a:avLst/>
          </a:prstGeom>
        </p:spPr>
        <p:txBody>
          <a:bodyPr wrap="square">
            <a:spAutoFit/>
          </a:bodyPr>
          <a:lstStyle/>
          <a:p>
            <a:endParaRPr lang="en-US" dirty="0">
              <a:effectLst/>
            </a:endParaRPr>
          </a:p>
        </p:txBody>
      </p:sp>
      <p:sp>
        <p:nvSpPr>
          <p:cNvPr id="6" name="Rectangle 5"/>
          <p:cNvSpPr/>
          <p:nvPr/>
        </p:nvSpPr>
        <p:spPr>
          <a:xfrm>
            <a:off x="1261872" y="1691322"/>
            <a:ext cx="9692640" cy="2308324"/>
          </a:xfrm>
          <a:prstGeom prst="rect">
            <a:avLst/>
          </a:prstGeom>
        </p:spPr>
        <p:txBody>
          <a:bodyPr wrap="square">
            <a:spAutoFit/>
          </a:bodyPr>
          <a:lstStyle/>
          <a:p>
            <a:r>
              <a:rPr lang="en-US" b="1" dirty="0">
                <a:solidFill>
                  <a:srgbClr val="0000FF"/>
                </a:solidFill>
                <a:latin typeface="Courier New" panose="02070309020205020404" pitchFamily="49" charset="0"/>
              </a:rPr>
              <a:t>use</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Symfony</a:t>
            </a:r>
            <a:r>
              <a:rPr lang="en-US" dirty="0">
                <a:solidFill>
                  <a:srgbClr val="000000"/>
                </a:solidFill>
                <a:latin typeface="Courier New" panose="02070309020205020404" pitchFamily="49" charset="0"/>
              </a:rPr>
              <a:t>\Component\</a:t>
            </a:r>
            <a:r>
              <a:rPr lang="en-US" dirty="0" err="1">
                <a:solidFill>
                  <a:srgbClr val="000000"/>
                </a:solidFill>
                <a:latin typeface="Courier New" panose="02070309020205020404" pitchFamily="49" charset="0"/>
              </a:rPr>
              <a:t>Serializer</a:t>
            </a:r>
            <a:r>
              <a:rPr lang="en-US" dirty="0">
                <a:solidFill>
                  <a:srgbClr val="000000"/>
                </a:solidFill>
                <a:latin typeface="Courier New" panose="02070309020205020404" pitchFamily="49" charset="0"/>
              </a:rPr>
              <a:t>\</a:t>
            </a:r>
            <a:r>
              <a:rPr lang="en-US" dirty="0" err="1">
                <a:solidFill>
                  <a:srgbClr val="000000"/>
                </a:solidFill>
                <a:latin typeface="Courier New" panose="02070309020205020404" pitchFamily="49" charset="0"/>
              </a:rPr>
              <a:t>Serializer</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Symfony</a:t>
            </a:r>
            <a:r>
              <a:rPr lang="en-US" dirty="0">
                <a:solidFill>
                  <a:srgbClr val="000000"/>
                </a:solidFill>
                <a:latin typeface="Courier New" panose="02070309020205020404" pitchFamily="49" charset="0"/>
              </a:rPr>
              <a:t>\Component\</a:t>
            </a:r>
            <a:r>
              <a:rPr lang="en-US" dirty="0" err="1">
                <a:solidFill>
                  <a:srgbClr val="000000"/>
                </a:solidFill>
                <a:latin typeface="Courier New" panose="02070309020205020404" pitchFamily="49" charset="0"/>
              </a:rPr>
              <a:t>Serializer</a:t>
            </a:r>
            <a:r>
              <a:rPr lang="en-US" dirty="0">
                <a:solidFill>
                  <a:srgbClr val="000000"/>
                </a:solidFill>
                <a:latin typeface="Courier New" panose="02070309020205020404" pitchFamily="49" charset="0"/>
              </a:rPr>
              <a:t>\Encoder\</a:t>
            </a:r>
            <a:r>
              <a:rPr lang="en-US" dirty="0" err="1">
                <a:solidFill>
                  <a:srgbClr val="000000"/>
                </a:solidFill>
                <a:latin typeface="Courier New" panose="02070309020205020404" pitchFamily="49" charset="0"/>
              </a:rPr>
              <a:t>XmlEncoder</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Symfony</a:t>
            </a:r>
            <a:r>
              <a:rPr lang="en-US" dirty="0">
                <a:solidFill>
                  <a:srgbClr val="000000"/>
                </a:solidFill>
                <a:latin typeface="Courier New" panose="02070309020205020404" pitchFamily="49" charset="0"/>
              </a:rPr>
              <a:t>\Component\</a:t>
            </a:r>
            <a:r>
              <a:rPr lang="en-US" dirty="0" err="1">
                <a:solidFill>
                  <a:srgbClr val="000000"/>
                </a:solidFill>
                <a:latin typeface="Courier New" panose="02070309020205020404" pitchFamily="49" charset="0"/>
              </a:rPr>
              <a:t>Serializer</a:t>
            </a:r>
            <a:r>
              <a:rPr lang="en-US" dirty="0">
                <a:solidFill>
                  <a:srgbClr val="000000"/>
                </a:solidFill>
                <a:latin typeface="Courier New" panose="02070309020205020404" pitchFamily="49" charset="0"/>
              </a:rPr>
              <a:t>\Encoder\</a:t>
            </a:r>
            <a:r>
              <a:rPr lang="en-US" dirty="0" err="1">
                <a:solidFill>
                  <a:srgbClr val="000000"/>
                </a:solidFill>
                <a:latin typeface="Courier New" panose="02070309020205020404" pitchFamily="49" charset="0"/>
              </a:rPr>
              <a:t>JsonEncoder</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Symfony</a:t>
            </a:r>
            <a:r>
              <a:rPr lang="en-US" dirty="0">
                <a:solidFill>
                  <a:srgbClr val="000000"/>
                </a:solidFill>
                <a:latin typeface="Courier New" panose="02070309020205020404" pitchFamily="49" charset="0"/>
              </a:rPr>
              <a:t>\Component\</a:t>
            </a:r>
            <a:r>
              <a:rPr lang="en-US" dirty="0" err="1">
                <a:solidFill>
                  <a:srgbClr val="000000"/>
                </a:solidFill>
                <a:latin typeface="Courier New" panose="02070309020205020404" pitchFamily="49" charset="0"/>
              </a:rPr>
              <a:t>Serializer</a:t>
            </a:r>
            <a:r>
              <a:rPr lang="en-US" dirty="0">
                <a:solidFill>
                  <a:srgbClr val="000000"/>
                </a:solidFill>
                <a:latin typeface="Courier New" panose="02070309020205020404" pitchFamily="49" charset="0"/>
              </a:rPr>
              <a:t>\Normalizer\</a:t>
            </a:r>
            <a:r>
              <a:rPr lang="en-US" dirty="0" err="1">
                <a:solidFill>
                  <a:srgbClr val="000000"/>
                </a:solidFill>
                <a:latin typeface="Courier New" panose="02070309020205020404" pitchFamily="49" charset="0"/>
              </a:rPr>
              <a:t>GetSetMethodNormalizer</a:t>
            </a:r>
            <a:r>
              <a:rPr lang="en-US" dirty="0" smtClean="0">
                <a:solidFill>
                  <a:srgbClr val="8000FF"/>
                </a:solidFill>
                <a:latin typeface="Courier New" panose="02070309020205020404" pitchFamily="49" charset="0"/>
              </a:rPr>
              <a:t>;</a:t>
            </a:r>
            <a:endParaRPr lang="en-US" dirty="0" smtClean="0">
              <a:solidFill>
                <a:srgbClr val="000000"/>
              </a:solidFill>
              <a:latin typeface="Courier New" panose="02070309020205020404" pitchFamily="49" charset="0"/>
            </a:endParaRPr>
          </a:p>
          <a:p>
            <a:endParaRPr lang="en-US" dirty="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encoders</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array</a:t>
            </a:r>
            <a:r>
              <a:rPr lang="en-US" dirty="0">
                <a:solidFill>
                  <a:srgbClr val="8000FF"/>
                </a:solidFill>
                <a:latin typeface="Courier New" panose="02070309020205020404" pitchFamily="49" charset="0"/>
              </a:rPr>
              <a:t>(</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XmlEncoder</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JsonEncoder</a:t>
            </a:r>
            <a:r>
              <a:rPr lang="en-US" dirty="0" smtClean="0">
                <a:solidFill>
                  <a:srgbClr val="8000FF"/>
                </a:solidFill>
                <a:latin typeface="Courier New" panose="02070309020205020404" pitchFamily="49" charset="0"/>
              </a:rPr>
              <a:t>());</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normalizers</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array</a:t>
            </a:r>
            <a:r>
              <a:rPr lang="en-US" dirty="0">
                <a:solidFill>
                  <a:srgbClr val="8000FF"/>
                </a:solidFill>
                <a:latin typeface="Courier New" panose="02070309020205020404" pitchFamily="49" charset="0"/>
              </a:rPr>
              <a:t>(</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GetSetMethodNormalizer</a:t>
            </a:r>
            <a:r>
              <a:rPr lang="en-US" dirty="0" smtClean="0">
                <a:solidFill>
                  <a:srgbClr val="8000FF"/>
                </a:solidFill>
                <a:latin typeface="Courier New" panose="02070309020205020404" pitchFamily="49" charset="0"/>
              </a:rPr>
              <a:t>());</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err="1" smtClean="0">
                <a:solidFill>
                  <a:srgbClr val="000080"/>
                </a:solidFill>
                <a:latin typeface="Courier New" panose="02070309020205020404" pitchFamily="49" charset="0"/>
              </a:rPr>
              <a:t>serializer</a:t>
            </a:r>
            <a:r>
              <a:rPr lang="en-US" dirty="0" smtClean="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new</a:t>
            </a:r>
            <a:r>
              <a:rPr lang="en-US" dirty="0" smtClean="0">
                <a:solidFill>
                  <a:srgbClr val="000000"/>
                </a:solidFill>
                <a:latin typeface="Courier New" panose="02070309020205020404" pitchFamily="49" charset="0"/>
              </a:rPr>
              <a:t> </a:t>
            </a:r>
            <a:r>
              <a:rPr lang="en-US" dirty="0" err="1" smtClean="0">
                <a:solidFill>
                  <a:srgbClr val="000000"/>
                </a:solidFill>
                <a:latin typeface="Courier New" panose="02070309020205020404" pitchFamily="49" charset="0"/>
              </a:rPr>
              <a:t>Serializer</a:t>
            </a:r>
            <a:r>
              <a:rPr lang="en-US" dirty="0" smtClean="0">
                <a:solidFill>
                  <a:srgbClr val="8000FF"/>
                </a:solidFill>
                <a:latin typeface="Courier New" panose="02070309020205020404" pitchFamily="49" charset="0"/>
              </a:rPr>
              <a:t>(</a:t>
            </a:r>
            <a:r>
              <a:rPr lang="en-US" dirty="0" smtClean="0">
                <a:solidFill>
                  <a:srgbClr val="000080"/>
                </a:solidFill>
                <a:latin typeface="Courier New" panose="02070309020205020404" pitchFamily="49" charset="0"/>
              </a:rPr>
              <a:t>$normalizers</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$encoders</a:t>
            </a:r>
            <a:r>
              <a:rPr lang="en-US" dirty="0" smtClean="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31050562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Sample Object to Serialize</a:t>
            </a:r>
            <a:endParaRPr lang="en-US" dirty="0"/>
          </a:p>
        </p:txBody>
      </p:sp>
      <p:sp>
        <p:nvSpPr>
          <p:cNvPr id="5" name="Rectangle 4"/>
          <p:cNvSpPr/>
          <p:nvPr/>
        </p:nvSpPr>
        <p:spPr>
          <a:xfrm>
            <a:off x="1261872" y="1691322"/>
            <a:ext cx="9692640" cy="369332"/>
          </a:xfrm>
          <a:prstGeom prst="rect">
            <a:avLst/>
          </a:prstGeom>
        </p:spPr>
        <p:txBody>
          <a:bodyPr wrap="square">
            <a:spAutoFit/>
          </a:bodyPr>
          <a:lstStyle/>
          <a:p>
            <a:endParaRPr lang="en-US" dirty="0">
              <a:effectLst/>
            </a:endParaRPr>
          </a:p>
        </p:txBody>
      </p:sp>
      <p:sp>
        <p:nvSpPr>
          <p:cNvPr id="3" name="Rectangle 2"/>
          <p:cNvSpPr/>
          <p:nvPr/>
        </p:nvSpPr>
        <p:spPr>
          <a:xfrm>
            <a:off x="1261872" y="2060654"/>
            <a:ext cx="9692640" cy="3416320"/>
          </a:xfrm>
          <a:prstGeom prst="rect">
            <a:avLst/>
          </a:prstGeom>
        </p:spPr>
        <p:txBody>
          <a:bodyPr wrap="square">
            <a:spAutoFit/>
          </a:bodyPr>
          <a:lstStyle/>
          <a:p>
            <a:r>
              <a:rPr lang="en-US" b="1" dirty="0">
                <a:solidFill>
                  <a:srgbClr val="0000FF"/>
                </a:solidFill>
                <a:latin typeface="Courier New" panose="02070309020205020404" pitchFamily="49" charset="0"/>
              </a:rPr>
              <a:t>class</a:t>
            </a:r>
            <a:r>
              <a:rPr lang="en-US" dirty="0">
                <a:solidFill>
                  <a:srgbClr val="000000"/>
                </a:solidFill>
                <a:latin typeface="Courier New" panose="02070309020205020404" pitchFamily="49" charset="0"/>
              </a:rPr>
              <a:t> Blog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private</a:t>
            </a:r>
            <a:r>
              <a:rPr lang="en-US" dirty="0" smtClean="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$id</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private</a:t>
            </a:r>
            <a:r>
              <a:rPr lang="en-US" dirty="0" smtClean="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$title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dirty="0">
              <a:solidFill>
                <a:srgbClr val="000000"/>
              </a:solidFill>
              <a:latin typeface="Courier New" panose="02070309020205020404" pitchFamily="49" charset="0"/>
            </a:endParaRPr>
          </a:p>
          <a:p>
            <a:r>
              <a:rPr lang="en-US" dirty="0" smtClean="0">
                <a:solidFill>
                  <a:srgbClr val="000000"/>
                </a:solidFill>
                <a:latin typeface="Courier New" panose="02070309020205020404" pitchFamily="49" charset="0"/>
              </a:rPr>
              <a:t>    </a:t>
            </a:r>
            <a:r>
              <a:rPr lang="en-US" dirty="0" smtClean="0">
                <a:solidFill>
                  <a:srgbClr val="008000"/>
                </a:solidFill>
                <a:latin typeface="Courier New" panose="02070309020205020404" pitchFamily="49" charset="0"/>
              </a:rPr>
              <a:t>// </a:t>
            </a:r>
            <a:r>
              <a:rPr lang="en-US" dirty="0">
                <a:solidFill>
                  <a:srgbClr val="008000"/>
                </a:solidFill>
                <a:latin typeface="Courier New" panose="02070309020205020404" pitchFamily="49" charset="0"/>
              </a:rPr>
              <a:t>Getters</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public</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getTitle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return</a:t>
            </a:r>
            <a:r>
              <a:rPr lang="en-US" dirty="0" smtClean="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$this</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title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endParaRPr lang="en-US" b="1" dirty="0">
              <a:solidFill>
                <a:srgbClr val="000000"/>
              </a:solidFill>
              <a:latin typeface="Courier New" panose="02070309020205020404" pitchFamily="49" charset="0"/>
            </a:endParaRPr>
          </a:p>
          <a:p>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public</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getid</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return</a:t>
            </a:r>
            <a:r>
              <a:rPr lang="en-US" dirty="0" smtClean="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$this</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id</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8000"/>
                </a:solidFill>
                <a:latin typeface="Courier New" panose="02070309020205020404" pitchFamily="49" charset="0"/>
              </a:rPr>
              <a:t>// </a:t>
            </a:r>
            <a:r>
              <a:rPr lang="en-US" dirty="0">
                <a:solidFill>
                  <a:srgbClr val="008000"/>
                </a:solidFill>
                <a:latin typeface="Courier New" panose="02070309020205020404" pitchFamily="49" charset="0"/>
              </a:rPr>
              <a:t>Setters</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public</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setTitle</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$title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this</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title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$title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public</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setId</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$id</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$this</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id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$id</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23105964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Serializing the Object</a:t>
            </a:r>
            <a:endParaRPr lang="en-US" dirty="0"/>
          </a:p>
        </p:txBody>
      </p:sp>
      <p:sp>
        <p:nvSpPr>
          <p:cNvPr id="5" name="Rectangle 4"/>
          <p:cNvSpPr/>
          <p:nvPr/>
        </p:nvSpPr>
        <p:spPr>
          <a:xfrm>
            <a:off x="1261872" y="1691322"/>
            <a:ext cx="9692640" cy="369332"/>
          </a:xfrm>
          <a:prstGeom prst="rect">
            <a:avLst/>
          </a:prstGeom>
        </p:spPr>
        <p:txBody>
          <a:bodyPr wrap="square">
            <a:spAutoFit/>
          </a:bodyPr>
          <a:lstStyle/>
          <a:p>
            <a:endParaRPr lang="en-US" dirty="0">
              <a:effectLst/>
            </a:endParaRPr>
          </a:p>
        </p:txBody>
      </p:sp>
      <p:sp>
        <p:nvSpPr>
          <p:cNvPr id="4" name="Rectangle 3"/>
          <p:cNvSpPr/>
          <p:nvPr/>
        </p:nvSpPr>
        <p:spPr>
          <a:xfrm>
            <a:off x="1261872" y="1691322"/>
            <a:ext cx="9692640" cy="1477328"/>
          </a:xfrm>
          <a:prstGeom prst="rect">
            <a:avLst/>
          </a:prstGeom>
        </p:spPr>
        <p:txBody>
          <a:bodyPr wrap="square">
            <a:spAutoFit/>
          </a:bodyPr>
          <a:lstStyle/>
          <a:p>
            <a:r>
              <a:rPr lang="en-US" dirty="0">
                <a:solidFill>
                  <a:srgbClr val="000080"/>
                </a:solidFill>
                <a:latin typeface="Courier New" panose="02070309020205020404" pitchFamily="49" charset="0"/>
              </a:rPr>
              <a:t>$blog</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Blog</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blog</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setTitle</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'I Love </a:t>
            </a:r>
            <a:r>
              <a:rPr lang="en-US" dirty="0" err="1">
                <a:solidFill>
                  <a:srgbClr val="808080"/>
                </a:solidFill>
                <a:latin typeface="Courier New" panose="02070309020205020404" pitchFamily="49" charset="0"/>
              </a:rPr>
              <a:t>Symfony</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blog</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setId</a:t>
            </a:r>
            <a:r>
              <a:rPr lang="en-US" dirty="0">
                <a:solidFill>
                  <a:srgbClr val="8000FF"/>
                </a:solidFill>
                <a:latin typeface="Courier New" panose="02070309020205020404" pitchFamily="49" charset="0"/>
              </a:rPr>
              <a:t>(</a:t>
            </a:r>
            <a:r>
              <a:rPr lang="en-US" dirty="0">
                <a:solidFill>
                  <a:srgbClr val="FF8000"/>
                </a:solidFill>
                <a:latin typeface="Courier New" panose="02070309020205020404" pitchFamily="49" charset="0"/>
              </a:rPr>
              <a:t>1</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dirty="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err="1">
                <a:solidFill>
                  <a:srgbClr val="000080"/>
                </a:solidFill>
                <a:latin typeface="Courier New" panose="02070309020205020404" pitchFamily="49" charset="0"/>
              </a:rPr>
              <a:t>json</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a:t>
            </a:r>
            <a:r>
              <a:rPr lang="en-US" dirty="0" err="1">
                <a:solidFill>
                  <a:srgbClr val="000080"/>
                </a:solidFill>
                <a:latin typeface="Courier New" panose="02070309020205020404" pitchFamily="49" charset="0"/>
              </a:rPr>
              <a:t>serializer</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serialize</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$blog</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json</a:t>
            </a:r>
            <a:r>
              <a:rPr lang="en-US" dirty="0">
                <a:solidFill>
                  <a:srgbClr val="808080"/>
                </a:solidFill>
                <a:latin typeface="Courier New" panose="02070309020205020404" pitchFamily="49" charset="0"/>
              </a:rPr>
              <a:t>'</a:t>
            </a:r>
            <a:r>
              <a:rPr lang="en-US" dirty="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17611952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Kaushan Script" panose="03060602040705080205" pitchFamily="66" charset="0"/>
              </a:rPr>
              <a:t>Console Component</a:t>
            </a:r>
            <a:endParaRPr lang="en-US" dirty="0">
              <a:latin typeface="Kaushan Script" panose="03060602040705080205" pitchFamily="66" charset="0"/>
            </a:endParaRPr>
          </a:p>
        </p:txBody>
      </p:sp>
      <p:sp>
        <p:nvSpPr>
          <p:cNvPr id="3" name="Subtitle 2"/>
          <p:cNvSpPr>
            <a:spLocks noGrp="1"/>
          </p:cNvSpPr>
          <p:nvPr>
            <p:ph type="subTitle" idx="1"/>
          </p:nvPr>
        </p:nvSpPr>
        <p:spPr/>
        <p:txBody>
          <a:bodyPr>
            <a:normAutofit lnSpcReduction="10000"/>
          </a:bodyPr>
          <a:lstStyle/>
          <a:p>
            <a:r>
              <a:rPr lang="en-US" dirty="0"/>
              <a:t>The console component can be used to make an application that you </a:t>
            </a:r>
            <a:r>
              <a:rPr lang="en-US" dirty="0" smtClean="0"/>
              <a:t>run in </a:t>
            </a:r>
            <a:r>
              <a:rPr lang="en-US" dirty="0"/>
              <a:t>the command line. You can create commands </a:t>
            </a:r>
            <a:r>
              <a:rPr lang="en-US" dirty="0" smtClean="0"/>
              <a:t>with </a:t>
            </a:r>
            <a:r>
              <a:rPr lang="en-US" dirty="0"/>
              <a:t>classes and add them to the application object. The console component includes helpers for handling input and output so you can style the commands, get arguments and ask the user questions.</a:t>
            </a:r>
          </a:p>
          <a:p>
            <a:endParaRPr lang="en-US" dirty="0"/>
          </a:p>
        </p:txBody>
      </p:sp>
    </p:spTree>
    <p:extLst>
      <p:ext uri="{BB962C8B-B14F-4D97-AF65-F5344CB8AC3E}">
        <p14:creationId xmlns:p14="http://schemas.microsoft.com/office/powerpoint/2010/main" val="28456067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Application Controller</a:t>
            </a:r>
            <a:endParaRPr lang="en-US" dirty="0"/>
          </a:p>
        </p:txBody>
      </p:sp>
      <p:sp>
        <p:nvSpPr>
          <p:cNvPr id="3" name="Rectangle 2"/>
          <p:cNvSpPr/>
          <p:nvPr/>
        </p:nvSpPr>
        <p:spPr>
          <a:xfrm>
            <a:off x="1261872" y="1691322"/>
            <a:ext cx="9601196" cy="2308324"/>
          </a:xfrm>
          <a:prstGeom prst="rect">
            <a:avLst/>
          </a:prstGeom>
        </p:spPr>
        <p:txBody>
          <a:bodyPr wrap="square">
            <a:spAutoFit/>
          </a:bodyPr>
          <a:lstStyle/>
          <a:p>
            <a:r>
              <a:rPr lang="en-US" b="1" dirty="0">
                <a:solidFill>
                  <a:srgbClr val="000000"/>
                </a:solidFill>
                <a:latin typeface="Courier New" panose="02070309020205020404" pitchFamily="49" charset="0"/>
              </a:rPr>
              <a:t>#!/</a:t>
            </a:r>
            <a:r>
              <a:rPr lang="en-US" b="1" dirty="0" err="1">
                <a:solidFill>
                  <a:srgbClr val="000000"/>
                </a:solidFill>
                <a:latin typeface="Courier New" panose="02070309020205020404" pitchFamily="49" charset="0"/>
              </a:rPr>
              <a:t>usr</a:t>
            </a:r>
            <a:r>
              <a:rPr lang="en-US" b="1" dirty="0">
                <a:solidFill>
                  <a:srgbClr val="000000"/>
                </a:solidFill>
                <a:latin typeface="Courier New" panose="02070309020205020404" pitchFamily="49" charset="0"/>
              </a:rPr>
              <a:t>/bin/</a:t>
            </a:r>
            <a:r>
              <a:rPr lang="en-US" b="1" dirty="0" err="1">
                <a:solidFill>
                  <a:srgbClr val="000000"/>
                </a:solidFill>
                <a:latin typeface="Courier New" panose="02070309020205020404" pitchFamily="49" charset="0"/>
              </a:rPr>
              <a:t>env</a:t>
            </a:r>
            <a:r>
              <a:rPr lang="en-US" b="1" dirty="0">
                <a:solidFill>
                  <a:srgbClr val="000000"/>
                </a:solidFill>
                <a:latin typeface="Courier New" panose="02070309020205020404" pitchFamily="49" charset="0"/>
              </a:rPr>
              <a:t> </a:t>
            </a:r>
            <a:r>
              <a:rPr lang="en-US" b="1" dirty="0" err="1">
                <a:solidFill>
                  <a:srgbClr val="000000"/>
                </a:solidFill>
                <a:latin typeface="Courier New" panose="02070309020205020404" pitchFamily="49" charset="0"/>
              </a:rPr>
              <a:t>php</a:t>
            </a:r>
            <a:r>
              <a:rPr lang="en-US" b="1" dirty="0">
                <a:solidFill>
                  <a:srgbClr val="000000"/>
                </a:solidFill>
                <a:latin typeface="Courier New" panose="02070309020205020404" pitchFamily="49" charset="0"/>
              </a:rPr>
              <a:t> </a:t>
            </a:r>
            <a:endParaRPr lang="en-US" b="1" dirty="0" smtClean="0">
              <a:solidFill>
                <a:srgbClr val="000000"/>
              </a:solidFill>
              <a:latin typeface="Courier New" panose="02070309020205020404" pitchFamily="49" charset="0"/>
            </a:endParaRPr>
          </a:p>
          <a:p>
            <a:r>
              <a:rPr lang="en-US" dirty="0" smtClean="0">
                <a:solidFill>
                  <a:srgbClr val="FF0000"/>
                </a:solidFill>
                <a:latin typeface="Courier New" panose="02070309020205020404" pitchFamily="49" charset="0"/>
              </a:rPr>
              <a:t>&lt;?</a:t>
            </a:r>
            <a:r>
              <a:rPr lang="en-US" dirty="0" err="1" smtClean="0">
                <a:solidFill>
                  <a:srgbClr val="FF0000"/>
                </a:solidFill>
                <a:latin typeface="Courier New" panose="02070309020205020404" pitchFamily="49" charset="0"/>
              </a:rPr>
              <a:t>php</a:t>
            </a:r>
            <a:endParaRPr lang="en-US" b="1" dirty="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a:solidFill>
                  <a:srgbClr val="000000"/>
                </a:solidFill>
                <a:latin typeface="Courier New" panose="02070309020205020404" pitchFamily="49" charset="0"/>
              </a:rPr>
              <a:t>Demo\Console\Command\</a:t>
            </a:r>
            <a:r>
              <a:rPr lang="en-US" dirty="0" err="1">
                <a:solidFill>
                  <a:srgbClr val="000000"/>
                </a:solidFill>
                <a:latin typeface="Courier New" panose="02070309020205020404" pitchFamily="49" charset="0"/>
              </a:rPr>
              <a:t>HelloCommand</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Symfony</a:t>
            </a:r>
            <a:r>
              <a:rPr lang="en-US" dirty="0">
                <a:solidFill>
                  <a:srgbClr val="000000"/>
                </a:solidFill>
                <a:latin typeface="Courier New" panose="02070309020205020404" pitchFamily="49" charset="0"/>
              </a:rPr>
              <a:t>\Component\Console\Application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dirty="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$console</a:t>
            </a:r>
            <a:r>
              <a:rPr lang="en-US" dirty="0" smtClean="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Application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$console</a:t>
            </a:r>
            <a:r>
              <a:rPr lang="en-US" dirty="0" smtClean="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add</a:t>
            </a:r>
            <a:r>
              <a:rPr lang="en-US" dirty="0">
                <a:solidFill>
                  <a:srgbClr val="8000FF"/>
                </a:solidFill>
                <a:latin typeface="Courier New" panose="02070309020205020404" pitchFamily="49" charset="0"/>
              </a:rPr>
              <a:t>(</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HelloCommand</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$console</a:t>
            </a:r>
            <a:r>
              <a:rPr lang="en-US" dirty="0" smtClean="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run</a:t>
            </a:r>
            <a:r>
              <a:rPr lang="en-US" dirty="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25534290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Basic Command</a:t>
            </a:r>
            <a:endParaRPr lang="en-US" dirty="0"/>
          </a:p>
        </p:txBody>
      </p:sp>
      <p:sp>
        <p:nvSpPr>
          <p:cNvPr id="4" name="Rectangle 3"/>
          <p:cNvSpPr/>
          <p:nvPr/>
        </p:nvSpPr>
        <p:spPr>
          <a:xfrm>
            <a:off x="1261873" y="1691322"/>
            <a:ext cx="9692640" cy="4524315"/>
          </a:xfrm>
          <a:prstGeom prst="rect">
            <a:avLst/>
          </a:prstGeom>
        </p:spPr>
        <p:txBody>
          <a:bodyPr wrap="square">
            <a:spAutoFit/>
          </a:bodyPr>
          <a:lstStyle/>
          <a:p>
            <a:r>
              <a:rPr lang="en-US" b="1" dirty="0" smtClean="0">
                <a:solidFill>
                  <a:srgbClr val="0000FF"/>
                </a:solidFill>
                <a:latin typeface="Courier New" panose="02070309020205020404" pitchFamily="49" charset="0"/>
              </a:rPr>
              <a:t>namespace</a:t>
            </a:r>
            <a:r>
              <a:rPr lang="en-US" dirty="0" smtClean="0">
                <a:solidFill>
                  <a:srgbClr val="000000"/>
                </a:solidFill>
                <a:latin typeface="Courier New" panose="02070309020205020404" pitchFamily="49" charset="0"/>
              </a:rPr>
              <a:t> </a:t>
            </a:r>
            <a:r>
              <a:rPr lang="en-US" dirty="0">
                <a:solidFill>
                  <a:srgbClr val="000000"/>
                </a:solidFill>
                <a:latin typeface="Courier New" panose="02070309020205020404" pitchFamily="49" charset="0"/>
              </a:rPr>
              <a:t>Demo\Console\Command</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b="1" dirty="0" smtClean="0">
              <a:solidFill>
                <a:srgbClr val="0000FF"/>
              </a:solidFill>
              <a:latin typeface="Courier New" panose="02070309020205020404" pitchFamily="49" charset="0"/>
            </a:endParaRPr>
          </a:p>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Symfony</a:t>
            </a:r>
            <a:r>
              <a:rPr lang="en-US" dirty="0">
                <a:solidFill>
                  <a:srgbClr val="000000"/>
                </a:solidFill>
                <a:latin typeface="Courier New" panose="02070309020205020404" pitchFamily="49" charset="0"/>
              </a:rPr>
              <a:t>\Component\Console\Command\Command</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Symfony</a:t>
            </a:r>
            <a:r>
              <a:rPr lang="en-US" dirty="0">
                <a:solidFill>
                  <a:srgbClr val="000000"/>
                </a:solidFill>
                <a:latin typeface="Courier New" panose="02070309020205020404" pitchFamily="49" charset="0"/>
              </a:rPr>
              <a:t>\Component\Console\Input\</a:t>
            </a:r>
            <a:r>
              <a:rPr lang="en-US" dirty="0" err="1">
                <a:solidFill>
                  <a:srgbClr val="000000"/>
                </a:solidFill>
                <a:latin typeface="Courier New" panose="02070309020205020404" pitchFamily="49" charset="0"/>
              </a:rPr>
              <a:t>InputInterface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smtClean="0">
                <a:solidFill>
                  <a:srgbClr val="0000FF"/>
                </a:solidFill>
                <a:latin typeface="Courier New" panose="02070309020205020404" pitchFamily="49" charset="0"/>
              </a:rPr>
              <a:t>use</a:t>
            </a:r>
            <a:r>
              <a:rPr lang="en-US" dirty="0" smtClean="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Symfony</a:t>
            </a:r>
            <a:r>
              <a:rPr lang="en-US" dirty="0">
                <a:solidFill>
                  <a:srgbClr val="000000"/>
                </a:solidFill>
                <a:latin typeface="Courier New" panose="02070309020205020404" pitchFamily="49" charset="0"/>
              </a:rPr>
              <a:t>\Component\Console\Output\</a:t>
            </a:r>
            <a:r>
              <a:rPr lang="en-US" dirty="0" err="1">
                <a:solidFill>
                  <a:srgbClr val="000000"/>
                </a:solidFill>
                <a:latin typeface="Courier New" panose="02070309020205020404" pitchFamily="49" charset="0"/>
              </a:rPr>
              <a:t>OutputInterface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b="1" dirty="0" smtClean="0">
              <a:solidFill>
                <a:srgbClr val="0000FF"/>
              </a:solidFill>
              <a:latin typeface="Courier New" panose="02070309020205020404" pitchFamily="49" charset="0"/>
            </a:endParaRPr>
          </a:p>
          <a:p>
            <a:r>
              <a:rPr lang="en-US" b="1" dirty="0" smtClean="0">
                <a:solidFill>
                  <a:srgbClr val="0000FF"/>
                </a:solidFill>
                <a:latin typeface="Courier New" panose="02070309020205020404" pitchFamily="49" charset="0"/>
              </a:rPr>
              <a:t>class</a:t>
            </a:r>
            <a:r>
              <a:rPr lang="en-US" dirty="0" smtClean="0">
                <a:solidFill>
                  <a:srgbClr val="000000"/>
                </a:solidFill>
                <a:latin typeface="Courier New" panose="02070309020205020404" pitchFamily="49" charset="0"/>
              </a:rPr>
              <a:t> </a:t>
            </a:r>
            <a:r>
              <a:rPr lang="en-US" dirty="0">
                <a:solidFill>
                  <a:srgbClr val="000000"/>
                </a:solidFill>
                <a:latin typeface="Courier New" panose="02070309020205020404" pitchFamily="49" charset="0"/>
              </a:rPr>
              <a:t>Hello </a:t>
            </a:r>
            <a:r>
              <a:rPr lang="en-US" b="1" dirty="0">
                <a:solidFill>
                  <a:srgbClr val="0000FF"/>
                </a:solidFill>
                <a:latin typeface="Courier New" panose="02070309020205020404" pitchFamily="49" charset="0"/>
              </a:rPr>
              <a:t>extends</a:t>
            </a:r>
            <a:r>
              <a:rPr lang="en-US" dirty="0">
                <a:solidFill>
                  <a:srgbClr val="000000"/>
                </a:solidFill>
                <a:latin typeface="Courier New" panose="02070309020205020404" pitchFamily="49" charset="0"/>
              </a:rPr>
              <a:t> Command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protected</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configure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this</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setName</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'hello</a:t>
            </a:r>
            <a:r>
              <a:rPr lang="en-US" dirty="0" smtClean="0">
                <a:solidFill>
                  <a:srgbClr val="808080"/>
                </a:solidFill>
                <a:latin typeface="Courier New" panose="02070309020205020404" pitchFamily="49" charset="0"/>
              </a:rPr>
              <a:t>'</a:t>
            </a:r>
            <a:r>
              <a:rPr lang="en-US" dirty="0" smtClean="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setDescription</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'Greet someone'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protected</a:t>
            </a:r>
            <a:r>
              <a:rPr lang="en-US" dirty="0" smtClean="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execute</a:t>
            </a:r>
            <a:r>
              <a:rPr lang="en-US" dirty="0" smtClean="0">
                <a:solidFill>
                  <a:srgbClr val="8000FF"/>
                </a:solidFill>
                <a:latin typeface="Courier New" panose="02070309020205020404" pitchFamily="49" charset="0"/>
              </a:rPr>
              <a:t>(</a:t>
            </a:r>
          </a:p>
          <a:p>
            <a:r>
              <a:rPr lang="en-US" dirty="0">
                <a:solidFill>
                  <a:srgbClr val="8000FF"/>
                </a:solidFill>
                <a:latin typeface="Courier New" panose="02070309020205020404" pitchFamily="49" charset="0"/>
              </a:rPr>
              <a:t> </a:t>
            </a:r>
            <a:r>
              <a:rPr lang="en-US" dirty="0" smtClean="0">
                <a:solidFill>
                  <a:srgbClr val="8000FF"/>
                </a:solidFill>
                <a:latin typeface="Courier New" panose="02070309020205020404" pitchFamily="49" charset="0"/>
              </a:rPr>
              <a:t>           </a:t>
            </a:r>
            <a:r>
              <a:rPr lang="en-US" dirty="0" err="1" smtClean="0">
                <a:solidFill>
                  <a:srgbClr val="000000"/>
                </a:solidFill>
                <a:latin typeface="Courier New" panose="02070309020205020404" pitchFamily="49" charset="0"/>
              </a:rPr>
              <a:t>InputInterface</a:t>
            </a:r>
            <a:r>
              <a:rPr lang="en-US" dirty="0" smtClean="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a:t>
            </a:r>
            <a:r>
              <a:rPr lang="en-US" dirty="0" smtClean="0">
                <a:solidFill>
                  <a:srgbClr val="000080"/>
                </a:solidFill>
                <a:latin typeface="Courier New" panose="02070309020205020404" pitchFamily="49" charset="0"/>
              </a:rPr>
              <a:t>input</a:t>
            </a:r>
            <a:r>
              <a:rPr lang="en-US" dirty="0" smtClean="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err="1" smtClean="0">
                <a:solidFill>
                  <a:srgbClr val="000000"/>
                </a:solidFill>
                <a:latin typeface="Courier New" panose="02070309020205020404" pitchFamily="49" charset="0"/>
              </a:rPr>
              <a:t>OutputInterface</a:t>
            </a:r>
            <a:r>
              <a:rPr lang="en-US" dirty="0" smtClean="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$output</a:t>
            </a:r>
            <a:r>
              <a:rPr lang="en-US" dirty="0" smtClean="0">
                <a:solidFill>
                  <a:srgbClr val="8000FF"/>
                </a:solidFill>
                <a:latin typeface="Courier New" panose="02070309020205020404" pitchFamily="49" charset="0"/>
              </a:rPr>
              <a:t>) {</a:t>
            </a:r>
            <a:r>
              <a:rPr lang="en-US" dirty="0" smtClean="0">
                <a:solidFill>
                  <a:srgbClr val="000000"/>
                </a:solidFill>
                <a:latin typeface="Courier New" panose="02070309020205020404" pitchFamily="49" charset="0"/>
              </a:rPr>
              <a:t> </a:t>
            </a:r>
          </a:p>
          <a:p>
            <a:r>
              <a:rPr lang="en-US" dirty="0" smtClean="0">
                <a:solidFill>
                  <a:srgbClr val="000080"/>
                </a:solidFill>
                <a:latin typeface="Courier New" panose="02070309020205020404" pitchFamily="49" charset="0"/>
              </a:rPr>
              <a:t>        $</a:t>
            </a:r>
            <a:r>
              <a:rPr lang="en-US" dirty="0">
                <a:solidFill>
                  <a:srgbClr val="000080"/>
                </a:solidFill>
                <a:latin typeface="Courier New" panose="02070309020205020404" pitchFamily="49" charset="0"/>
              </a:rPr>
              <a:t>output</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writeln</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"Hello Console"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smtClean="0">
                <a:solidFill>
                  <a:srgbClr val="8000FF"/>
                </a:solidFill>
                <a:latin typeface="Courier New" panose="02070309020205020404" pitchFamily="49" charset="0"/>
              </a:rPr>
              <a:t>}</a:t>
            </a:r>
            <a:endParaRPr lang="en-US" dirty="0">
              <a:effectLst/>
            </a:endParaRPr>
          </a:p>
        </p:txBody>
      </p:sp>
    </p:spTree>
    <p:extLst>
      <p:ext uri="{BB962C8B-B14F-4D97-AF65-F5344CB8AC3E}">
        <p14:creationId xmlns:p14="http://schemas.microsoft.com/office/powerpoint/2010/main" val="15937580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Basic Command</a:t>
            </a:r>
            <a:endParaRPr lang="en-US" dirty="0"/>
          </a:p>
        </p:txBody>
      </p:sp>
      <p:sp>
        <p:nvSpPr>
          <p:cNvPr id="4" name="Rectangle 3"/>
          <p:cNvSpPr/>
          <p:nvPr/>
        </p:nvSpPr>
        <p:spPr>
          <a:xfrm>
            <a:off x="1295403" y="2395143"/>
            <a:ext cx="9601196" cy="369332"/>
          </a:xfrm>
          <a:prstGeom prst="rect">
            <a:avLst/>
          </a:prstGeom>
        </p:spPr>
        <p:txBody>
          <a:bodyPr wrap="square">
            <a:spAutoFit/>
          </a:bodyPr>
          <a:lstStyle/>
          <a:p>
            <a:r>
              <a:rPr lang="en-US" dirty="0" err="1"/>
              <a:t>p</a:t>
            </a:r>
            <a:r>
              <a:rPr lang="en-US" dirty="0" err="1" smtClean="0">
                <a:effectLst/>
              </a:rPr>
              <a:t>hp</a:t>
            </a:r>
            <a:r>
              <a:rPr lang="en-US" dirty="0" smtClean="0">
                <a:effectLst/>
              </a:rPr>
              <a:t> </a:t>
            </a:r>
            <a:r>
              <a:rPr lang="en-US" dirty="0" err="1" smtClean="0">
                <a:effectLst/>
              </a:rPr>
              <a:t>console.php</a:t>
            </a:r>
            <a:r>
              <a:rPr lang="en-US" dirty="0" smtClean="0">
                <a:effectLst/>
              </a:rPr>
              <a:t> hello</a:t>
            </a:r>
            <a:endParaRPr lang="en-US" dirty="0">
              <a:effectLst/>
            </a:endParaRPr>
          </a:p>
        </p:txBody>
      </p:sp>
    </p:spTree>
    <p:extLst>
      <p:ext uri="{BB962C8B-B14F-4D97-AF65-F5344CB8AC3E}">
        <p14:creationId xmlns:p14="http://schemas.microsoft.com/office/powerpoint/2010/main" val="366714819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Coloring Output</a:t>
            </a:r>
            <a:endParaRPr lang="en-US" dirty="0"/>
          </a:p>
        </p:txBody>
      </p:sp>
      <p:sp>
        <p:nvSpPr>
          <p:cNvPr id="3" name="Rectangle 2"/>
          <p:cNvSpPr/>
          <p:nvPr/>
        </p:nvSpPr>
        <p:spPr>
          <a:xfrm>
            <a:off x="1261872" y="1691322"/>
            <a:ext cx="9692640" cy="2585323"/>
          </a:xfrm>
          <a:prstGeom prst="rect">
            <a:avLst/>
          </a:prstGeom>
        </p:spPr>
        <p:txBody>
          <a:bodyPr wrap="square">
            <a:spAutoFit/>
          </a:bodyPr>
          <a:lstStyle/>
          <a:p>
            <a:r>
              <a:rPr lang="en-US" dirty="0">
                <a:solidFill>
                  <a:srgbClr val="000080"/>
                </a:solidFill>
                <a:latin typeface="Courier New" panose="02070309020205020404" pitchFamily="49" charset="0"/>
              </a:rPr>
              <a:t>$output</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writeln</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'&lt;info&gt;green text&lt;/info&gt;'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output</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writeln</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'&lt;comment&gt;yellow text&lt;/comment&gt;'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output</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writeln</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'&lt;question&gt;Black text with cyan background&lt;/question&gt;'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output</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writeln</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'&lt;error&gt;white text on red background&lt;/error</a:t>
            </a:r>
            <a:r>
              <a:rPr lang="en-US" dirty="0" smtClean="0">
                <a:solidFill>
                  <a:srgbClr val="808080"/>
                </a:solidFill>
                <a:latin typeface="Courier New" panose="02070309020205020404" pitchFamily="49" charset="0"/>
              </a:rPr>
              <a:t>&gt;'</a:t>
            </a:r>
            <a:r>
              <a:rPr lang="en-US" dirty="0" smtClean="0">
                <a:solidFill>
                  <a:srgbClr val="8000FF"/>
                </a:solidFill>
                <a:latin typeface="Courier New" panose="02070309020205020404" pitchFamily="49" charset="0"/>
              </a:rPr>
              <a:t>);</a:t>
            </a:r>
          </a:p>
          <a:p>
            <a:endParaRPr lang="en-US" dirty="0" smtClean="0">
              <a:solidFill>
                <a:srgbClr val="8000FF"/>
              </a:solidFill>
              <a:latin typeface="Courier New" panose="02070309020205020404" pitchFamily="49" charset="0"/>
            </a:endParaRPr>
          </a:p>
          <a:p>
            <a:r>
              <a:rPr lang="en-US" dirty="0" smtClean="0">
                <a:solidFill>
                  <a:srgbClr val="008000"/>
                </a:solidFill>
                <a:latin typeface="Courier New" panose="02070309020205020404" pitchFamily="49" charset="0"/>
              </a:rPr>
              <a:t>// or</a:t>
            </a:r>
            <a:endParaRPr lang="en-US" dirty="0" smtClean="0">
              <a:solidFill>
                <a:srgbClr val="8000FF"/>
              </a:solidFill>
              <a:latin typeface="Courier New" panose="02070309020205020404" pitchFamily="49" charset="0"/>
            </a:endParaRPr>
          </a:p>
          <a:p>
            <a:endParaRPr lang="en-US" dirty="0">
              <a:solidFill>
                <a:srgbClr val="8000FF"/>
              </a:solidFill>
              <a:latin typeface="Courier New" panose="02070309020205020404" pitchFamily="49" charset="0"/>
            </a:endParaRPr>
          </a:p>
          <a:p>
            <a:r>
              <a:rPr lang="en-US" dirty="0">
                <a:solidFill>
                  <a:srgbClr val="000080"/>
                </a:solidFill>
                <a:latin typeface="Courier New" panose="02070309020205020404" pitchFamily="49" charset="0"/>
              </a:rPr>
              <a:t>$output</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writeln</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'&lt;</a:t>
            </a:r>
            <a:r>
              <a:rPr lang="en-US" dirty="0" err="1">
                <a:solidFill>
                  <a:srgbClr val="808080"/>
                </a:solidFill>
                <a:latin typeface="Courier New" panose="02070309020205020404" pitchFamily="49" charset="0"/>
              </a:rPr>
              <a:t>fg</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black;bg</a:t>
            </a:r>
            <a:r>
              <a:rPr lang="en-US" dirty="0">
                <a:solidFill>
                  <a:srgbClr val="808080"/>
                </a:solidFill>
                <a:latin typeface="Courier New" panose="02070309020205020404" pitchFamily="49" charset="0"/>
              </a:rPr>
              <a:t>=cyan&gt;foo&lt;/</a:t>
            </a:r>
            <a:r>
              <a:rPr lang="en-US" dirty="0" err="1">
                <a:solidFill>
                  <a:srgbClr val="808080"/>
                </a:solidFill>
                <a:latin typeface="Courier New" panose="02070309020205020404" pitchFamily="49" charset="0"/>
              </a:rPr>
              <a:t>fg</a:t>
            </a:r>
            <a:r>
              <a:rPr lang="en-US" dirty="0">
                <a:solidFill>
                  <a:srgbClr val="808080"/>
                </a:solidFill>
                <a:latin typeface="Courier New" panose="02070309020205020404" pitchFamily="49" charset="0"/>
              </a:rPr>
              <a:t>=</a:t>
            </a:r>
            <a:r>
              <a:rPr lang="en-US" dirty="0" err="1">
                <a:solidFill>
                  <a:srgbClr val="808080"/>
                </a:solidFill>
                <a:latin typeface="Courier New" panose="02070309020205020404" pitchFamily="49" charset="0"/>
              </a:rPr>
              <a:t>black;bg</a:t>
            </a:r>
            <a:r>
              <a:rPr lang="en-US" dirty="0">
                <a:solidFill>
                  <a:srgbClr val="808080"/>
                </a:solidFill>
                <a:latin typeface="Courier New" panose="02070309020205020404" pitchFamily="49" charset="0"/>
              </a:rPr>
              <a:t>=cyan</a:t>
            </a:r>
            <a:r>
              <a:rPr lang="en-US" dirty="0" smtClean="0">
                <a:solidFill>
                  <a:srgbClr val="808080"/>
                </a:solidFill>
                <a:latin typeface="Courier New" panose="02070309020205020404" pitchFamily="49" charset="0"/>
              </a:rPr>
              <a:t>&gt;'</a:t>
            </a:r>
            <a:r>
              <a:rPr lang="en-US" dirty="0" smtClean="0">
                <a:solidFill>
                  <a:srgbClr val="8000FF"/>
                </a:solidFill>
                <a:latin typeface="Courier New" panose="02070309020205020404" pitchFamily="49" charset="0"/>
              </a:rPr>
              <a:t>);</a:t>
            </a:r>
            <a:endParaRPr lang="en-US" dirty="0"/>
          </a:p>
        </p:txBody>
      </p:sp>
    </p:spTree>
    <p:extLst>
      <p:ext uri="{BB962C8B-B14F-4D97-AF65-F5344CB8AC3E}">
        <p14:creationId xmlns:p14="http://schemas.microsoft.com/office/powerpoint/2010/main" val="41041543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Define Your Own Style</a:t>
            </a:r>
            <a:endParaRPr lang="en-US" dirty="0"/>
          </a:p>
        </p:txBody>
      </p:sp>
      <p:sp>
        <p:nvSpPr>
          <p:cNvPr id="3" name="Rectangle 2"/>
          <p:cNvSpPr/>
          <p:nvPr/>
        </p:nvSpPr>
        <p:spPr>
          <a:xfrm>
            <a:off x="1261873" y="1691322"/>
            <a:ext cx="9692640" cy="2862322"/>
          </a:xfrm>
          <a:prstGeom prst="rect">
            <a:avLst/>
          </a:prstGeom>
        </p:spPr>
        <p:txBody>
          <a:bodyPr wrap="square">
            <a:spAutoFit/>
          </a:bodyPr>
          <a:lstStyle/>
          <a:p>
            <a:r>
              <a:rPr lang="en-US" b="1" dirty="0">
                <a:solidFill>
                  <a:srgbClr val="0000FF"/>
                </a:solidFill>
                <a:latin typeface="Courier New" panose="02070309020205020404" pitchFamily="49" charset="0"/>
              </a:rPr>
              <a:t>use</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Symfony</a:t>
            </a:r>
            <a:r>
              <a:rPr lang="en-US" dirty="0">
                <a:solidFill>
                  <a:srgbClr val="000000"/>
                </a:solidFill>
                <a:latin typeface="Courier New" panose="02070309020205020404" pitchFamily="49" charset="0"/>
              </a:rPr>
              <a:t>\Component\Console\Formatter\</a:t>
            </a:r>
            <a:r>
              <a:rPr lang="en-US" dirty="0" err="1">
                <a:solidFill>
                  <a:srgbClr val="000000"/>
                </a:solidFill>
                <a:latin typeface="Courier New" panose="02070309020205020404" pitchFamily="49" charset="0"/>
              </a:rPr>
              <a:t>OutputFormatterStyle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p>
          <a:p>
            <a:endParaRPr lang="en-US" dirty="0">
              <a:solidFill>
                <a:srgbClr val="000080"/>
              </a:solidFill>
              <a:latin typeface="Courier New" panose="02070309020205020404" pitchFamily="49" charset="0"/>
            </a:endParaRPr>
          </a:p>
          <a:p>
            <a:r>
              <a:rPr lang="en-US" dirty="0">
                <a:solidFill>
                  <a:srgbClr val="000080"/>
                </a:solidFill>
                <a:latin typeface="Courier New" panose="02070309020205020404" pitchFamily="49" charset="0"/>
              </a:rPr>
              <a:t>$style</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OutputFormatterStyle</a:t>
            </a:r>
            <a:r>
              <a:rPr lang="en-US" dirty="0">
                <a:solidFill>
                  <a:srgbClr val="8000FF"/>
                </a:solidFill>
                <a:latin typeface="Courier New" panose="02070309020205020404" pitchFamily="49" charset="0"/>
              </a:rPr>
              <a:t>(</a:t>
            </a:r>
          </a:p>
          <a:p>
            <a:r>
              <a:rPr lang="en-US" dirty="0">
                <a:solidFill>
                  <a:srgbClr val="8000FF"/>
                </a:solidFill>
                <a:latin typeface="Courier New" panose="02070309020205020404" pitchFamily="49" charset="0"/>
              </a:rPr>
              <a:t>    </a:t>
            </a:r>
            <a:r>
              <a:rPr lang="en-US" dirty="0">
                <a:solidFill>
                  <a:srgbClr val="808080"/>
                </a:solidFill>
                <a:latin typeface="Courier New" panose="02070309020205020404" pitchFamily="49" charset="0"/>
              </a:rPr>
              <a:t>'red'</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p>
          <a:p>
            <a:r>
              <a:rPr lang="en-US" dirty="0">
                <a:solidFill>
                  <a:srgbClr val="808080"/>
                </a:solidFill>
                <a:latin typeface="Courier New" panose="02070309020205020404" pitchFamily="49" charset="0"/>
              </a:rPr>
              <a:t>    'yellow'</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p>
          <a:p>
            <a:r>
              <a:rPr lang="en-US" b="1"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array</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'bold'</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'blink'</a:t>
            </a:r>
            <a:r>
              <a:rPr lang="en-US" dirty="0">
                <a:solidFill>
                  <a:srgbClr val="8000FF"/>
                </a:solidFill>
                <a:latin typeface="Courier New" panose="02070309020205020404" pitchFamily="49" charset="0"/>
              </a:rPr>
              <a:t>)</a:t>
            </a:r>
          </a:p>
          <a:p>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endParaRPr lang="en-US" dirty="0">
              <a:solidFill>
                <a:srgbClr val="000000"/>
              </a:solidFill>
              <a:latin typeface="Courier New" panose="02070309020205020404" pitchFamily="49" charset="0"/>
            </a:endParaRPr>
          </a:p>
          <a:p>
            <a:r>
              <a:rPr lang="en-US" dirty="0">
                <a:solidFill>
                  <a:srgbClr val="000080"/>
                </a:solidFill>
                <a:latin typeface="Courier New" panose="02070309020205020404" pitchFamily="49" charset="0"/>
              </a:rPr>
              <a:t>$output</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getFormatter</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setStyle</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'fire'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$style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p>
          <a:p>
            <a:r>
              <a:rPr lang="en-US" dirty="0">
                <a:solidFill>
                  <a:srgbClr val="000080"/>
                </a:solidFill>
                <a:latin typeface="Courier New" panose="02070309020205020404" pitchFamily="49" charset="0"/>
              </a:rPr>
              <a:t>$output</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writeln</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'&lt;fire&gt;fire text&lt;/fire&gt;'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a:solidFill>
                <a:srgbClr val="008000"/>
              </a:solidFill>
              <a:latin typeface="Courier New" panose="02070309020205020404" pitchFamily="49" charset="0"/>
            </a:endParaRPr>
          </a:p>
        </p:txBody>
      </p:sp>
    </p:spTree>
    <p:extLst>
      <p:ext uri="{BB962C8B-B14F-4D97-AF65-F5344CB8AC3E}">
        <p14:creationId xmlns:p14="http://schemas.microsoft.com/office/powerpoint/2010/main" val="4229167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a:t>
            </a:r>
            <a:r>
              <a:rPr lang="en-US" dirty="0"/>
              <a:t>U</a:t>
            </a:r>
            <a:r>
              <a:rPr lang="en-US" dirty="0" smtClean="0"/>
              <a:t>sed in Drupal </a:t>
            </a:r>
            <a:endParaRPr lang="en-US" dirty="0"/>
          </a:p>
        </p:txBody>
      </p:sp>
      <p:sp>
        <p:nvSpPr>
          <p:cNvPr id="3" name="Content Placeholder 2"/>
          <p:cNvSpPr>
            <a:spLocks noGrp="1"/>
          </p:cNvSpPr>
          <p:nvPr>
            <p:ph idx="1"/>
          </p:nvPr>
        </p:nvSpPr>
        <p:spPr>
          <a:xfrm>
            <a:off x="4882444" y="1981199"/>
            <a:ext cx="3468172" cy="4351337"/>
          </a:xfrm>
        </p:spPr>
        <p:txBody>
          <a:bodyPr>
            <a:normAutofit/>
          </a:bodyPr>
          <a:lstStyle/>
          <a:p>
            <a:r>
              <a:rPr lang="en-US" dirty="0"/>
              <a:t>CSS Selector</a:t>
            </a:r>
          </a:p>
          <a:p>
            <a:r>
              <a:rPr lang="en-US" dirty="0"/>
              <a:t>Dependency Injection</a:t>
            </a:r>
          </a:p>
          <a:p>
            <a:r>
              <a:rPr lang="en-US" dirty="0" err="1" smtClean="0"/>
              <a:t>Serializer</a:t>
            </a:r>
            <a:endParaRPr lang="en-US" dirty="0"/>
          </a:p>
          <a:p>
            <a:r>
              <a:rPr lang="en-US" dirty="0" smtClean="0"/>
              <a:t>Validator</a:t>
            </a:r>
          </a:p>
          <a:p>
            <a:r>
              <a:rPr lang="en-US" dirty="0" smtClean="0"/>
              <a:t>YAML</a:t>
            </a:r>
          </a:p>
          <a:p>
            <a:r>
              <a:rPr lang="en-US" dirty="0" smtClean="0"/>
              <a:t>Twig</a:t>
            </a:r>
          </a:p>
        </p:txBody>
      </p:sp>
      <p:sp>
        <p:nvSpPr>
          <p:cNvPr id="4" name="Content Placeholder 2"/>
          <p:cNvSpPr txBox="1">
            <a:spLocks/>
          </p:cNvSpPr>
          <p:nvPr/>
        </p:nvSpPr>
        <p:spPr>
          <a:xfrm>
            <a:off x="1414272" y="1981200"/>
            <a:ext cx="3468172" cy="4351337"/>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dirty="0" smtClean="0"/>
              <a:t>Class Loader</a:t>
            </a:r>
          </a:p>
          <a:p>
            <a:r>
              <a:rPr lang="en-US" dirty="0" smtClean="0"/>
              <a:t>HTTP Foundation</a:t>
            </a:r>
          </a:p>
          <a:p>
            <a:r>
              <a:rPr lang="en-US" dirty="0" smtClean="0"/>
              <a:t>Routing</a:t>
            </a:r>
          </a:p>
          <a:p>
            <a:r>
              <a:rPr lang="en-US" dirty="0" smtClean="0"/>
              <a:t>Event Dispatcher</a:t>
            </a:r>
          </a:p>
          <a:p>
            <a:r>
              <a:rPr lang="en-US" dirty="0" smtClean="0"/>
              <a:t>HTTP Kernel</a:t>
            </a:r>
          </a:p>
        </p:txBody>
      </p:sp>
    </p:spTree>
    <p:extLst>
      <p:ext uri="{BB962C8B-B14F-4D97-AF65-F5344CB8AC3E}">
        <p14:creationId xmlns:p14="http://schemas.microsoft.com/office/powerpoint/2010/main" val="174304994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Asking the User a Question</a:t>
            </a:r>
            <a:endParaRPr lang="en-US" dirty="0"/>
          </a:p>
        </p:txBody>
      </p:sp>
      <p:sp>
        <p:nvSpPr>
          <p:cNvPr id="4" name="Rectangle 3"/>
          <p:cNvSpPr/>
          <p:nvPr/>
        </p:nvSpPr>
        <p:spPr>
          <a:xfrm>
            <a:off x="1261872" y="1691322"/>
            <a:ext cx="9692640" cy="1754326"/>
          </a:xfrm>
          <a:prstGeom prst="rect">
            <a:avLst/>
          </a:prstGeom>
        </p:spPr>
        <p:txBody>
          <a:bodyPr wrap="square">
            <a:spAutoFit/>
          </a:bodyPr>
          <a:lstStyle/>
          <a:p>
            <a:r>
              <a:rPr lang="en-US" b="1" dirty="0">
                <a:solidFill>
                  <a:srgbClr val="0000FF"/>
                </a:solidFill>
                <a:latin typeface="Courier New" panose="02070309020205020404" pitchFamily="49" charset="0"/>
              </a:rPr>
              <a:t>protected</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execute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err="1" smtClean="0">
                <a:solidFill>
                  <a:srgbClr val="000000"/>
                </a:solidFill>
                <a:latin typeface="Courier New" panose="02070309020205020404" pitchFamily="49" charset="0"/>
              </a:rPr>
              <a:t>InputInterface</a:t>
            </a:r>
            <a:r>
              <a:rPr lang="en-US" dirty="0" smtClean="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$input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OutputInterface</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$output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helper</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$this</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getHelper</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'question'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question</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Question</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'Please enter your name'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'John Doe</a:t>
            </a:r>
            <a:r>
              <a:rPr lang="en-US" dirty="0" smtClean="0">
                <a:solidFill>
                  <a:srgbClr val="808080"/>
                </a:solidFill>
                <a:latin typeface="Courier New" panose="02070309020205020404" pitchFamily="49" charset="0"/>
              </a:rPr>
              <a:t>'</a:t>
            </a:r>
            <a:r>
              <a:rPr lang="en-US" dirty="0" smtClean="0">
                <a:solidFill>
                  <a:srgbClr val="8000FF"/>
                </a:solidFill>
                <a:latin typeface="Courier New" panose="02070309020205020404" pitchFamily="49" charset="0"/>
              </a:rPr>
              <a:t>);</a:t>
            </a:r>
            <a:endParaRPr lang="en-US" dirty="0">
              <a:solidFill>
                <a:srgbClr val="000000"/>
              </a:solidFill>
              <a:latin typeface="Courier New" panose="02070309020205020404" pitchFamily="49" charset="0"/>
            </a:endParaRPr>
          </a:p>
          <a:p>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name</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$helper</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ask</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$input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$output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$question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endParaRPr lang="en-US" dirty="0">
              <a:solidFill>
                <a:srgbClr val="000000"/>
              </a:solidFill>
              <a:latin typeface="Courier New" panose="02070309020205020404" pitchFamily="49" charset="0"/>
            </a:endParaRPr>
          </a:p>
        </p:txBody>
      </p:sp>
    </p:spTree>
    <p:extLst>
      <p:ext uri="{BB962C8B-B14F-4D97-AF65-F5344CB8AC3E}">
        <p14:creationId xmlns:p14="http://schemas.microsoft.com/office/powerpoint/2010/main" val="367348560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Hiding Input</a:t>
            </a:r>
            <a:endParaRPr lang="en-US" dirty="0"/>
          </a:p>
        </p:txBody>
      </p:sp>
      <p:sp>
        <p:nvSpPr>
          <p:cNvPr id="4" name="Rectangle 3"/>
          <p:cNvSpPr/>
          <p:nvPr/>
        </p:nvSpPr>
        <p:spPr>
          <a:xfrm>
            <a:off x="1261872" y="1691322"/>
            <a:ext cx="9692640" cy="2308324"/>
          </a:xfrm>
          <a:prstGeom prst="rect">
            <a:avLst/>
          </a:prstGeom>
        </p:spPr>
        <p:txBody>
          <a:bodyPr wrap="square">
            <a:spAutoFit/>
          </a:bodyPr>
          <a:lstStyle/>
          <a:p>
            <a:r>
              <a:rPr lang="en-US" b="1" dirty="0">
                <a:solidFill>
                  <a:srgbClr val="0000FF"/>
                </a:solidFill>
                <a:latin typeface="Courier New" panose="02070309020205020404" pitchFamily="49" charset="0"/>
              </a:rPr>
              <a:t>protected</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execute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err="1" smtClean="0">
                <a:solidFill>
                  <a:srgbClr val="000000"/>
                </a:solidFill>
                <a:latin typeface="Courier New" panose="02070309020205020404" pitchFamily="49" charset="0"/>
              </a:rPr>
              <a:t>InputInterface</a:t>
            </a:r>
            <a:r>
              <a:rPr lang="en-US" dirty="0" smtClean="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$input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OutputInterface</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$output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helper</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$this</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getHelper</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'question'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question</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Question</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'What is the database password</a:t>
            </a:r>
            <a:r>
              <a:rPr lang="en-US" dirty="0" smtClean="0">
                <a:solidFill>
                  <a:srgbClr val="808080"/>
                </a:solidFill>
                <a:latin typeface="Courier New" panose="02070309020205020404" pitchFamily="49" charset="0"/>
              </a:rPr>
              <a:t>?'</a:t>
            </a:r>
            <a:r>
              <a:rPr lang="en-US" dirty="0" smtClean="0">
                <a:solidFill>
                  <a:srgbClr val="8000FF"/>
                </a:solidFill>
                <a:latin typeface="Courier New" panose="02070309020205020404" pitchFamily="49" charset="0"/>
              </a:rPr>
              <a:t>);</a:t>
            </a:r>
            <a:endParaRPr lang="en-US" dirty="0">
              <a:solidFill>
                <a:srgbClr val="000000"/>
              </a:solidFill>
              <a:latin typeface="Courier New" panose="02070309020205020404" pitchFamily="49" charset="0"/>
            </a:endParaRPr>
          </a:p>
          <a:p>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question</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setHidden</a:t>
            </a:r>
            <a:r>
              <a:rPr lang="en-US" dirty="0">
                <a:solidFill>
                  <a:srgbClr val="8000FF"/>
                </a:solidFill>
                <a:latin typeface="Courier New" panose="02070309020205020404" pitchFamily="49" charset="0"/>
              </a:rPr>
              <a:t>(</a:t>
            </a:r>
            <a:r>
              <a:rPr lang="en-US" b="1" dirty="0">
                <a:solidFill>
                  <a:srgbClr val="0000FF"/>
                </a:solidFill>
                <a:latin typeface="Courier New" panose="02070309020205020404" pitchFamily="49" charset="0"/>
              </a:rPr>
              <a:t>true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8000"/>
                </a:solidFill>
                <a:latin typeface="Courier New" panose="02070309020205020404" pitchFamily="49" charset="0"/>
              </a:rPr>
              <a:t>// </a:t>
            </a:r>
            <a:r>
              <a:rPr lang="en-US" dirty="0">
                <a:solidFill>
                  <a:srgbClr val="008000"/>
                </a:solidFill>
                <a:latin typeface="Courier New" panose="02070309020205020404" pitchFamily="49" charset="0"/>
              </a:rPr>
              <a:t>if input can not be hidden throw an exception</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question</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setHiddenFallback</a:t>
            </a:r>
            <a:r>
              <a:rPr lang="en-US" dirty="0">
                <a:solidFill>
                  <a:srgbClr val="8000FF"/>
                </a:solidFill>
                <a:latin typeface="Courier New" panose="02070309020205020404" pitchFamily="49" charset="0"/>
              </a:rPr>
              <a:t>(</a:t>
            </a:r>
            <a:r>
              <a:rPr lang="en-US" b="1" dirty="0">
                <a:solidFill>
                  <a:srgbClr val="0000FF"/>
                </a:solidFill>
                <a:latin typeface="Courier New" panose="02070309020205020404" pitchFamily="49" charset="0"/>
              </a:rPr>
              <a:t>false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endParaRPr lang="en-US" dirty="0">
              <a:solidFill>
                <a:srgbClr val="000000"/>
              </a:solidFill>
              <a:latin typeface="Courier New" panose="02070309020205020404" pitchFamily="49" charset="0"/>
            </a:endParaRPr>
          </a:p>
        </p:txBody>
      </p:sp>
    </p:spTree>
    <p:extLst>
      <p:ext uri="{BB962C8B-B14F-4D97-AF65-F5344CB8AC3E}">
        <p14:creationId xmlns:p14="http://schemas.microsoft.com/office/powerpoint/2010/main" val="64641304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Confirmation</a:t>
            </a:r>
            <a:endParaRPr lang="en-US" dirty="0"/>
          </a:p>
        </p:txBody>
      </p:sp>
      <p:sp>
        <p:nvSpPr>
          <p:cNvPr id="3" name="Rectangle 2"/>
          <p:cNvSpPr/>
          <p:nvPr/>
        </p:nvSpPr>
        <p:spPr>
          <a:xfrm>
            <a:off x="1261872" y="1691322"/>
            <a:ext cx="9692640" cy="2862322"/>
          </a:xfrm>
          <a:prstGeom prst="rect">
            <a:avLst/>
          </a:prstGeom>
        </p:spPr>
        <p:txBody>
          <a:bodyPr wrap="square">
            <a:spAutoFit/>
          </a:bodyPr>
          <a:lstStyle/>
          <a:p>
            <a:r>
              <a:rPr lang="en-US" b="1" dirty="0">
                <a:solidFill>
                  <a:srgbClr val="0000FF"/>
                </a:solidFill>
                <a:latin typeface="Courier New" panose="02070309020205020404" pitchFamily="49" charset="0"/>
              </a:rPr>
              <a:t>protected</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execute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err="1" smtClean="0">
                <a:solidFill>
                  <a:srgbClr val="000000"/>
                </a:solidFill>
                <a:latin typeface="Courier New" panose="02070309020205020404" pitchFamily="49" charset="0"/>
              </a:rPr>
              <a:t>InputInterface</a:t>
            </a:r>
            <a:r>
              <a:rPr lang="en-US" dirty="0" smtClean="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a:t>
            </a:r>
            <a:r>
              <a:rPr lang="en-US" dirty="0" smtClean="0">
                <a:solidFill>
                  <a:srgbClr val="000080"/>
                </a:solidFill>
                <a:latin typeface="Courier New" panose="02070309020205020404" pitchFamily="49" charset="0"/>
              </a:rPr>
              <a:t>input</a:t>
            </a:r>
            <a:r>
              <a:rPr lang="en-US" dirty="0" smtClean="0">
                <a:solidFill>
                  <a:srgbClr val="8000FF"/>
                </a:solidFill>
                <a:latin typeface="Courier New" panose="02070309020205020404" pitchFamily="49" charset="0"/>
              </a:rPr>
              <a:t>,</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err="1" smtClean="0">
                <a:solidFill>
                  <a:srgbClr val="000000"/>
                </a:solidFill>
                <a:latin typeface="Courier New" panose="02070309020205020404" pitchFamily="49" charset="0"/>
              </a:rPr>
              <a:t>OutputInterface</a:t>
            </a:r>
            <a:r>
              <a:rPr lang="en-US" dirty="0" smtClean="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$output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helper</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$this</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getHelper</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'question'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question</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ConfirmationQuestion</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'Continue?'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false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if</a:t>
            </a:r>
            <a:r>
              <a:rPr lang="en-US" dirty="0" smtClean="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$helper</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ask</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$input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$output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$question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return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8000"/>
                </a:solidFill>
                <a:latin typeface="Courier New" panose="02070309020205020404" pitchFamily="49" charset="0"/>
              </a:rPr>
              <a:t>// </a:t>
            </a:r>
            <a:r>
              <a:rPr lang="en-US" dirty="0">
                <a:solidFill>
                  <a:srgbClr val="008000"/>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endParaRPr lang="en-US" dirty="0">
              <a:solidFill>
                <a:srgbClr val="000000"/>
              </a:solidFill>
              <a:latin typeface="Courier New" panose="02070309020205020404" pitchFamily="49" charset="0"/>
            </a:endParaRPr>
          </a:p>
        </p:txBody>
      </p:sp>
    </p:spTree>
    <p:extLst>
      <p:ext uri="{BB962C8B-B14F-4D97-AF65-F5344CB8AC3E}">
        <p14:creationId xmlns:p14="http://schemas.microsoft.com/office/powerpoint/2010/main" val="250108185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Multiple Choice</a:t>
            </a:r>
            <a:endParaRPr lang="en-US" dirty="0"/>
          </a:p>
        </p:txBody>
      </p:sp>
      <p:sp>
        <p:nvSpPr>
          <p:cNvPr id="3" name="Rectangle 2"/>
          <p:cNvSpPr/>
          <p:nvPr/>
        </p:nvSpPr>
        <p:spPr>
          <a:xfrm>
            <a:off x="1261872" y="1691322"/>
            <a:ext cx="9692640" cy="3139321"/>
          </a:xfrm>
          <a:prstGeom prst="rect">
            <a:avLst/>
          </a:prstGeom>
        </p:spPr>
        <p:txBody>
          <a:bodyPr wrap="square">
            <a:spAutoFit/>
          </a:bodyPr>
          <a:lstStyle/>
          <a:p>
            <a:r>
              <a:rPr lang="en-US" b="1" dirty="0">
                <a:solidFill>
                  <a:srgbClr val="0000FF"/>
                </a:solidFill>
                <a:latin typeface="Courier New" panose="02070309020205020404" pitchFamily="49" charset="0"/>
              </a:rPr>
              <a:t>protected</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function</a:t>
            </a:r>
            <a:r>
              <a:rPr lang="en-US" dirty="0">
                <a:solidFill>
                  <a:srgbClr val="000000"/>
                </a:solidFill>
                <a:latin typeface="Courier New" panose="02070309020205020404" pitchFamily="49" charset="0"/>
              </a:rPr>
              <a:t> execute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err="1" smtClean="0">
                <a:solidFill>
                  <a:srgbClr val="000000"/>
                </a:solidFill>
                <a:latin typeface="Courier New" panose="02070309020205020404" pitchFamily="49" charset="0"/>
              </a:rPr>
              <a:t>InputInterface</a:t>
            </a:r>
            <a:r>
              <a:rPr lang="en-US" dirty="0" smtClean="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$input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OutputInterface</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$output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helper</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$this</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getHelper</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'question'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question</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b="1" dirty="0">
                <a:solidFill>
                  <a:srgbClr val="0000FF"/>
                </a:solidFill>
                <a:latin typeface="Courier New" panose="02070309020205020404" pitchFamily="49" charset="0"/>
              </a:rPr>
              <a:t>new</a:t>
            </a:r>
            <a:r>
              <a:rPr lang="en-US" dirty="0">
                <a:solidFill>
                  <a:srgbClr val="000000"/>
                </a:solidFill>
                <a:latin typeface="Courier New" panose="02070309020205020404" pitchFamily="49" charset="0"/>
              </a:rPr>
              <a:t> </a:t>
            </a:r>
            <a:r>
              <a:rPr lang="en-US" dirty="0" err="1">
                <a:solidFill>
                  <a:srgbClr val="000000"/>
                </a:solidFill>
                <a:latin typeface="Courier New" panose="02070309020205020404" pitchFamily="49" charset="0"/>
              </a:rPr>
              <a:t>ChoiceQuestion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8080"/>
                </a:solidFill>
                <a:latin typeface="Courier New" panose="02070309020205020404" pitchFamily="49" charset="0"/>
              </a:rPr>
              <a:t>'Please </a:t>
            </a:r>
            <a:r>
              <a:rPr lang="en-US" dirty="0">
                <a:solidFill>
                  <a:srgbClr val="808080"/>
                </a:solidFill>
                <a:latin typeface="Courier New" panose="02070309020205020404" pitchFamily="49" charset="0"/>
              </a:rPr>
              <a:t>select your favorite color (defaults to red</a:t>
            </a:r>
            <a:r>
              <a:rPr lang="en-US" dirty="0" smtClean="0">
                <a:solidFill>
                  <a:srgbClr val="808080"/>
                </a:solidFill>
                <a:latin typeface="Courier New" panose="02070309020205020404" pitchFamily="49" charset="0"/>
              </a:rPr>
              <a:t>)'</a:t>
            </a:r>
            <a:r>
              <a:rPr lang="en-US" dirty="0" smtClean="0">
                <a:solidFill>
                  <a:srgbClr val="8000FF"/>
                </a:solidFill>
                <a:latin typeface="Courier New" panose="02070309020205020404" pitchFamily="49" charset="0"/>
              </a:rPr>
              <a:t>,</a:t>
            </a:r>
            <a:endParaRPr lang="en-US" dirty="0" smtClean="0">
              <a:solidFill>
                <a:srgbClr val="000000"/>
              </a:solidFill>
              <a:latin typeface="Courier New" panose="02070309020205020404" pitchFamily="49" charset="0"/>
            </a:endParaRPr>
          </a:p>
          <a:p>
            <a:r>
              <a:rPr lang="en-US" b="1" dirty="0">
                <a:solidFill>
                  <a:srgbClr val="000000"/>
                </a:solidFill>
                <a:latin typeface="Courier New" panose="02070309020205020404" pitchFamily="49" charset="0"/>
              </a:rPr>
              <a:t> </a:t>
            </a:r>
            <a:r>
              <a:rPr lang="en-US" b="1" dirty="0" smtClean="0">
                <a:solidFill>
                  <a:srgbClr val="000000"/>
                </a:solidFill>
                <a:latin typeface="Courier New" panose="02070309020205020404" pitchFamily="49" charset="0"/>
              </a:rPr>
              <a:t>       </a:t>
            </a:r>
            <a:r>
              <a:rPr lang="en-US" b="1" dirty="0" smtClean="0">
                <a:solidFill>
                  <a:srgbClr val="0000FF"/>
                </a:solidFill>
                <a:latin typeface="Courier New" panose="02070309020205020404" pitchFamily="49" charset="0"/>
              </a:rPr>
              <a:t>array</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'red'</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'blue'</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808080"/>
                </a:solidFill>
                <a:latin typeface="Courier New" panose="02070309020205020404" pitchFamily="49" charset="0"/>
              </a:rPr>
              <a:t>'yellow'</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FF8000"/>
                </a:solidFill>
                <a:latin typeface="Courier New" panose="02070309020205020404" pitchFamily="49" charset="0"/>
              </a:rPr>
              <a:t>0</a:t>
            </a:r>
            <a:r>
              <a:rPr lang="en-US" dirty="0" smtClean="0">
                <a:solidFill>
                  <a:srgbClr val="000000"/>
                </a:solidFill>
                <a:latin typeface="Courier New" panose="02070309020205020404" pitchFamily="49" charset="0"/>
              </a:rPr>
              <a:t> </a:t>
            </a: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question</a:t>
            </a:r>
            <a:r>
              <a:rPr lang="en-US" dirty="0">
                <a:solidFill>
                  <a:srgbClr val="8000FF"/>
                </a:solidFill>
                <a:latin typeface="Courier New" panose="02070309020205020404" pitchFamily="49" charset="0"/>
              </a:rPr>
              <a:t>-&gt;</a:t>
            </a:r>
            <a:r>
              <a:rPr lang="en-US" dirty="0" err="1">
                <a:solidFill>
                  <a:srgbClr val="000000"/>
                </a:solidFill>
                <a:latin typeface="Courier New" panose="02070309020205020404" pitchFamily="49" charset="0"/>
              </a:rPr>
              <a:t>setErrorMessage</a:t>
            </a:r>
            <a:r>
              <a:rPr lang="en-US" dirty="0">
                <a:solidFill>
                  <a:srgbClr val="8000FF"/>
                </a:solidFill>
                <a:latin typeface="Courier New" panose="02070309020205020404" pitchFamily="49" charset="0"/>
              </a:rPr>
              <a:t>(</a:t>
            </a:r>
            <a:r>
              <a:rPr lang="en-US" dirty="0">
                <a:solidFill>
                  <a:srgbClr val="808080"/>
                </a:solidFill>
                <a:latin typeface="Courier New" panose="02070309020205020404" pitchFamily="49" charset="0"/>
              </a:rPr>
              <a:t>'Color %s is invalid.'</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a:solidFill>
                  <a:srgbClr val="000000"/>
                </a:solidFill>
                <a:latin typeface="Courier New" panose="02070309020205020404" pitchFamily="49" charset="0"/>
              </a:rPr>
              <a:t> </a:t>
            </a:r>
            <a:r>
              <a:rPr lang="en-US" dirty="0" smtClean="0">
                <a:solidFill>
                  <a:srgbClr val="000000"/>
                </a:solidFill>
                <a:latin typeface="Courier New" panose="02070309020205020404" pitchFamily="49" charset="0"/>
              </a:rPr>
              <a:t>   </a:t>
            </a:r>
            <a:r>
              <a:rPr lang="en-US" dirty="0" smtClean="0">
                <a:solidFill>
                  <a:srgbClr val="000080"/>
                </a:solidFill>
                <a:latin typeface="Courier New" panose="02070309020205020404" pitchFamily="49" charset="0"/>
              </a:rPr>
              <a:t>$</a:t>
            </a:r>
            <a:r>
              <a:rPr lang="en-US" dirty="0">
                <a:solidFill>
                  <a:srgbClr val="000080"/>
                </a:solidFill>
                <a:latin typeface="Courier New" panose="02070309020205020404" pitchFamily="49" charset="0"/>
              </a:rPr>
              <a:t>color</a:t>
            </a:r>
            <a:r>
              <a:rPr lang="en-US" dirty="0">
                <a:solidFill>
                  <a:srgbClr val="000000"/>
                </a:solidFill>
                <a:latin typeface="Courier New" panose="02070309020205020404" pitchFamily="49" charset="0"/>
              </a:rPr>
              <a:t> </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$helper</a:t>
            </a:r>
            <a:r>
              <a:rPr lang="en-US" dirty="0">
                <a:solidFill>
                  <a:srgbClr val="8000FF"/>
                </a:solidFill>
                <a:latin typeface="Courier New" panose="02070309020205020404" pitchFamily="49" charset="0"/>
              </a:rPr>
              <a:t>-&gt;</a:t>
            </a:r>
            <a:r>
              <a:rPr lang="en-US" dirty="0">
                <a:solidFill>
                  <a:srgbClr val="000000"/>
                </a:solidFill>
                <a:latin typeface="Courier New" panose="02070309020205020404" pitchFamily="49" charset="0"/>
              </a:rPr>
              <a:t>ask</a:t>
            </a:r>
            <a:r>
              <a:rPr lang="en-US" dirty="0">
                <a:solidFill>
                  <a:srgbClr val="8000FF"/>
                </a:solidFill>
                <a:latin typeface="Courier New" panose="02070309020205020404" pitchFamily="49" charset="0"/>
              </a:rPr>
              <a:t>(</a:t>
            </a:r>
            <a:r>
              <a:rPr lang="en-US" dirty="0">
                <a:solidFill>
                  <a:srgbClr val="000080"/>
                </a:solidFill>
                <a:latin typeface="Courier New" panose="02070309020205020404" pitchFamily="49" charset="0"/>
              </a:rPr>
              <a:t>$input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$output</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r>
              <a:rPr lang="en-US" dirty="0">
                <a:solidFill>
                  <a:srgbClr val="000080"/>
                </a:solidFill>
                <a:latin typeface="Courier New" panose="02070309020205020404" pitchFamily="49" charset="0"/>
              </a:rPr>
              <a:t>$question</a:t>
            </a:r>
            <a:r>
              <a:rPr lang="en-US" dirty="0">
                <a:solidFill>
                  <a:srgbClr val="8000FF"/>
                </a:solidFill>
                <a:latin typeface="Courier New" panose="02070309020205020404" pitchFamily="49" charset="0"/>
              </a:rPr>
              <a:t>);</a:t>
            </a:r>
            <a:r>
              <a:rPr lang="en-US" dirty="0">
                <a:solidFill>
                  <a:srgbClr val="000000"/>
                </a:solidFill>
                <a:latin typeface="Courier New" panose="02070309020205020404" pitchFamily="49" charset="0"/>
              </a:rPr>
              <a:t> </a:t>
            </a:r>
            <a:endParaRPr lang="en-US" dirty="0" smtClean="0">
              <a:solidFill>
                <a:srgbClr val="000000"/>
              </a:solidFill>
              <a:latin typeface="Courier New" panose="02070309020205020404" pitchFamily="49" charset="0"/>
            </a:endParaRPr>
          </a:p>
          <a:p>
            <a:r>
              <a:rPr lang="en-US" dirty="0" smtClean="0">
                <a:solidFill>
                  <a:srgbClr val="8000FF"/>
                </a:solidFill>
                <a:latin typeface="Courier New" panose="02070309020205020404" pitchFamily="49" charset="0"/>
              </a:rPr>
              <a:t>}</a:t>
            </a:r>
            <a:r>
              <a:rPr lang="en-US" dirty="0" smtClean="0">
                <a:solidFill>
                  <a:srgbClr val="000000"/>
                </a:solidFill>
                <a:latin typeface="Courier New" panose="02070309020205020404" pitchFamily="49" charset="0"/>
              </a:rPr>
              <a:t> </a:t>
            </a:r>
            <a:endParaRPr lang="en-US" dirty="0">
              <a:solidFill>
                <a:srgbClr val="000000"/>
              </a:solidFill>
              <a:latin typeface="Courier New" panose="02070309020205020404" pitchFamily="49" charset="0"/>
            </a:endParaRPr>
          </a:p>
        </p:txBody>
      </p:sp>
    </p:spTree>
    <p:extLst>
      <p:ext uri="{BB962C8B-B14F-4D97-AF65-F5344CB8AC3E}">
        <p14:creationId xmlns:p14="http://schemas.microsoft.com/office/powerpoint/2010/main" val="80227677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0847" y="758952"/>
            <a:ext cx="1910306" cy="1216604"/>
          </a:xfrm>
        </p:spPr>
        <p:txBody>
          <a:bodyPr/>
          <a:lstStyle/>
          <a:p>
            <a:r>
              <a:rPr lang="en-US" dirty="0" smtClean="0">
                <a:latin typeface="Kaushan Script" panose="03060602040705080205" pitchFamily="66" charset="0"/>
              </a:rPr>
              <a:t>End</a:t>
            </a:r>
            <a:endParaRPr lang="en-US" dirty="0">
              <a:latin typeface="Kaushan Script" panose="03060602040705080205" pitchFamily="66" charset="0"/>
            </a:endParaRPr>
          </a:p>
        </p:txBody>
      </p:sp>
      <p:sp>
        <p:nvSpPr>
          <p:cNvPr id="3" name="Subtitle 2"/>
          <p:cNvSpPr>
            <a:spLocks noGrp="1"/>
          </p:cNvSpPr>
          <p:nvPr>
            <p:ph type="subTitle" idx="1"/>
          </p:nvPr>
        </p:nvSpPr>
        <p:spPr>
          <a:xfrm>
            <a:off x="3493911" y="3115732"/>
            <a:ext cx="5204179" cy="2856089"/>
          </a:xfrm>
        </p:spPr>
        <p:txBody>
          <a:bodyPr/>
          <a:lstStyle/>
          <a:p>
            <a:r>
              <a:rPr lang="en-US" dirty="0"/>
              <a:t>Website:	</a:t>
            </a:r>
            <a:r>
              <a:rPr lang="en-US" dirty="0" err="1"/>
              <a:t>yamiko.ninja</a:t>
            </a:r>
            <a:endParaRPr lang="en-US" dirty="0"/>
          </a:p>
          <a:p>
            <a:r>
              <a:rPr lang="en-US" dirty="0"/>
              <a:t>Email:          	</a:t>
            </a:r>
            <a:r>
              <a:rPr lang="en-US" dirty="0" err="1"/>
              <a:t>rparker@yamiko.ninja</a:t>
            </a:r>
            <a:endParaRPr lang="en-US" dirty="0"/>
          </a:p>
          <a:p>
            <a:r>
              <a:rPr lang="en-US" dirty="0"/>
              <a:t>Twitter:       	@</a:t>
            </a:r>
            <a:r>
              <a:rPr lang="en-US" dirty="0" err="1"/>
              <a:t>yamiko_ninja</a:t>
            </a:r>
            <a:endParaRPr lang="en-US" dirty="0"/>
          </a:p>
          <a:p>
            <a:r>
              <a:rPr lang="en-US" dirty="0" err="1"/>
              <a:t>Github</a:t>
            </a:r>
            <a:r>
              <a:rPr lang="en-US" dirty="0"/>
              <a:t>:        	</a:t>
            </a:r>
            <a:r>
              <a:rPr lang="en-US" dirty="0" err="1"/>
              <a:t>yamiko</a:t>
            </a:r>
            <a:r>
              <a:rPr lang="en-US" dirty="0"/>
              <a:t>-ninja</a:t>
            </a:r>
          </a:p>
          <a:p>
            <a:r>
              <a:rPr lang="en-US" dirty="0" err="1"/>
              <a:t>Bitbucket</a:t>
            </a:r>
            <a:r>
              <a:rPr lang="en-US" dirty="0"/>
              <a:t>:    	</a:t>
            </a:r>
            <a:r>
              <a:rPr lang="en-US" dirty="0" err="1"/>
              <a:t>yamiko</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10675" y="-1"/>
            <a:ext cx="2664536" cy="3448223"/>
          </a:xfrm>
          <a:prstGeom prst="rect">
            <a:avLst/>
          </a:prstGeom>
        </p:spPr>
      </p:pic>
    </p:spTree>
    <p:extLst>
      <p:ext uri="{BB962C8B-B14F-4D97-AF65-F5344CB8AC3E}">
        <p14:creationId xmlns:p14="http://schemas.microsoft.com/office/powerpoint/2010/main" val="394455400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a:t>
            </a:r>
            <a:r>
              <a:rPr lang="en-US" dirty="0" smtClean="0"/>
              <a:t>Reading</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silex.sensiolabs.org/documentation</a:t>
            </a:r>
            <a:r>
              <a:rPr lang="en-US" dirty="0" smtClean="0"/>
              <a:t> </a:t>
            </a:r>
            <a:endParaRPr lang="en-US" dirty="0"/>
          </a:p>
          <a:p>
            <a:r>
              <a:rPr lang="en-US" dirty="0" smtClean="0">
                <a:hlinkClick r:id="rId3"/>
              </a:rPr>
              <a:t>http</a:t>
            </a:r>
            <a:r>
              <a:rPr lang="en-US" dirty="0">
                <a:hlinkClick r:id="rId3"/>
              </a:rPr>
              <a:t>://</a:t>
            </a:r>
            <a:r>
              <a:rPr lang="en-US" dirty="0" smtClean="0">
                <a:hlinkClick r:id="rId3"/>
              </a:rPr>
              <a:t>symfony.com/doc/current/index.html</a:t>
            </a:r>
            <a:r>
              <a:rPr lang="en-US" dirty="0" smtClean="0"/>
              <a:t> </a:t>
            </a:r>
          </a:p>
          <a:p>
            <a:r>
              <a:rPr lang="en-US" dirty="0">
                <a:hlinkClick r:id="rId4"/>
              </a:rPr>
              <a:t>http://</a:t>
            </a:r>
            <a:r>
              <a:rPr lang="en-US" dirty="0" smtClean="0">
                <a:hlinkClick r:id="rId4"/>
              </a:rPr>
              <a:t>twig.sensiolabs.org/documentation</a:t>
            </a:r>
            <a:endParaRPr lang="en-US" dirty="0" smtClean="0"/>
          </a:p>
          <a:p>
            <a:r>
              <a:rPr lang="en-US" dirty="0">
                <a:hlinkClick r:id="rId5"/>
              </a:rPr>
              <a:t>http://fabien.potencier.org</a:t>
            </a:r>
            <a:r>
              <a:rPr lang="en-US" dirty="0" smtClean="0">
                <a:hlinkClick r:id="rId5"/>
              </a:rPr>
              <a:t>/</a:t>
            </a:r>
            <a:r>
              <a:rPr lang="en-US" dirty="0" smtClean="0"/>
              <a:t>  </a:t>
            </a:r>
            <a:endParaRPr lang="en-US" dirty="0" smtClean="0"/>
          </a:p>
          <a:p>
            <a:r>
              <a:rPr lang="en-US" dirty="0" smtClean="0">
                <a:hlinkClick r:id="rId6"/>
              </a:rPr>
              <a:t>http://yamiko.ninja</a:t>
            </a:r>
            <a:r>
              <a:rPr lang="en-US" dirty="0" smtClean="0"/>
              <a:t> </a:t>
            </a:r>
          </a:p>
          <a:p>
            <a:r>
              <a:rPr lang="en-US" dirty="0" smtClean="0">
                <a:hlinkClick r:id="rId7"/>
              </a:rPr>
              <a:t>http://doreydesigngroup.com</a:t>
            </a:r>
            <a:r>
              <a:rPr lang="en-US" dirty="0" smtClean="0"/>
              <a:t> </a:t>
            </a:r>
          </a:p>
        </p:txBody>
      </p:sp>
    </p:spTree>
    <p:extLst>
      <p:ext uri="{BB962C8B-B14F-4D97-AF65-F5344CB8AC3E}">
        <p14:creationId xmlns:p14="http://schemas.microsoft.com/office/powerpoint/2010/main" val="116986018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90470897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Text Placeholder 2"/>
          <p:cNvSpPr>
            <a:spLocks noGrp="1"/>
          </p:cNvSpPr>
          <p:nvPr>
            <p:ph type="body" idx="1"/>
          </p:nvPr>
        </p:nvSpPr>
        <p:spPr/>
        <p:txBody>
          <a:bodyPr/>
          <a:lstStyle/>
          <a:p>
            <a:r>
              <a:rPr lang="en-US" dirty="0" smtClean="0"/>
              <a:t>Majority of code samples and component explanations are from </a:t>
            </a:r>
            <a:r>
              <a:rPr lang="en-US" dirty="0" err="1" smtClean="0"/>
              <a:t>Symfony’s</a:t>
            </a:r>
            <a:r>
              <a:rPr lang="en-US" dirty="0" smtClean="0"/>
              <a:t> official documentation.</a:t>
            </a:r>
            <a:endParaRPr lang="en-US" dirty="0"/>
          </a:p>
        </p:txBody>
      </p:sp>
    </p:spTree>
    <p:extLst>
      <p:ext uri="{BB962C8B-B14F-4D97-AF65-F5344CB8AC3E}">
        <p14:creationId xmlns:p14="http://schemas.microsoft.com/office/powerpoint/2010/main" val="2405745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Covering</a:t>
            </a:r>
            <a:endParaRPr lang="en-US" dirty="0"/>
          </a:p>
        </p:txBody>
      </p:sp>
      <p:sp>
        <p:nvSpPr>
          <p:cNvPr id="4" name="Content Placeholder 2"/>
          <p:cNvSpPr txBox="1">
            <a:spLocks/>
          </p:cNvSpPr>
          <p:nvPr/>
        </p:nvSpPr>
        <p:spPr>
          <a:xfrm>
            <a:off x="1414272" y="1981200"/>
            <a:ext cx="3468172" cy="4351337"/>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dirty="0" err="1" smtClean="0"/>
              <a:t>Silex</a:t>
            </a:r>
            <a:endParaRPr lang="en-US" dirty="0" smtClean="0"/>
          </a:p>
          <a:p>
            <a:r>
              <a:rPr lang="en-US" dirty="0" smtClean="0"/>
              <a:t>YAML</a:t>
            </a:r>
          </a:p>
          <a:p>
            <a:r>
              <a:rPr lang="en-US" dirty="0" err="1" smtClean="0"/>
              <a:t>Serializer</a:t>
            </a:r>
            <a:endParaRPr lang="en-US" dirty="0" smtClean="0"/>
          </a:p>
          <a:p>
            <a:r>
              <a:rPr lang="en-US" dirty="0" smtClean="0"/>
              <a:t>Twig</a:t>
            </a:r>
          </a:p>
          <a:p>
            <a:r>
              <a:rPr lang="en-US" dirty="0" smtClean="0"/>
              <a:t>Console</a:t>
            </a:r>
          </a:p>
        </p:txBody>
      </p:sp>
    </p:spTree>
    <p:extLst>
      <p:ext uri="{BB962C8B-B14F-4D97-AF65-F5344CB8AC3E}">
        <p14:creationId xmlns:p14="http://schemas.microsoft.com/office/powerpoint/2010/main" val="801570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latin typeface="Kaushan Script" panose="03060602040705080205" pitchFamily="66" charset="0"/>
              </a:rPr>
              <a:t>Silex</a:t>
            </a:r>
            <a:endParaRPr lang="en-US" dirty="0">
              <a:latin typeface="Kaushan Script" panose="03060602040705080205" pitchFamily="66" charset="0"/>
            </a:endParaRPr>
          </a:p>
        </p:txBody>
      </p:sp>
      <p:sp>
        <p:nvSpPr>
          <p:cNvPr id="3" name="Subtitle 2"/>
          <p:cNvSpPr>
            <a:spLocks noGrp="1"/>
          </p:cNvSpPr>
          <p:nvPr>
            <p:ph type="subTitle" idx="1"/>
          </p:nvPr>
        </p:nvSpPr>
        <p:spPr/>
        <p:txBody>
          <a:bodyPr/>
          <a:lstStyle/>
          <a:p>
            <a:r>
              <a:rPr lang="en-US" dirty="0" smtClean="0"/>
              <a:t>The PHP micro-framework based on Symfony2 Components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7372" y="1473616"/>
            <a:ext cx="5587301" cy="3326984"/>
          </a:xfrm>
          <a:prstGeom prst="rect">
            <a:avLst/>
          </a:prstGeom>
        </p:spPr>
      </p:pic>
    </p:spTree>
    <p:extLst>
      <p:ext uri="{BB962C8B-B14F-4D97-AF65-F5344CB8AC3E}">
        <p14:creationId xmlns:p14="http://schemas.microsoft.com/office/powerpoint/2010/main" val="1392935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Silex</a:t>
            </a:r>
            <a:r>
              <a:rPr lang="en-US" dirty="0" smtClean="0"/>
              <a:t>?</a:t>
            </a:r>
            <a:endParaRPr lang="en-US" dirty="0"/>
          </a:p>
        </p:txBody>
      </p:sp>
      <p:sp>
        <p:nvSpPr>
          <p:cNvPr id="3" name="Content Placeholder 2"/>
          <p:cNvSpPr>
            <a:spLocks noGrp="1"/>
          </p:cNvSpPr>
          <p:nvPr>
            <p:ph idx="1"/>
          </p:nvPr>
        </p:nvSpPr>
        <p:spPr/>
        <p:txBody>
          <a:bodyPr/>
          <a:lstStyle/>
          <a:p>
            <a:r>
              <a:rPr lang="en-US" dirty="0" err="1" smtClean="0"/>
              <a:t>Silex</a:t>
            </a:r>
            <a:r>
              <a:rPr lang="en-US" dirty="0" smtClean="0"/>
              <a:t> is a micro framework built with </a:t>
            </a:r>
            <a:r>
              <a:rPr lang="en-US" dirty="0" err="1" smtClean="0"/>
              <a:t>Symfony</a:t>
            </a:r>
            <a:r>
              <a:rPr lang="en-US" dirty="0" smtClean="0"/>
              <a:t> components</a:t>
            </a:r>
          </a:p>
          <a:p>
            <a:r>
              <a:rPr lang="en-US" dirty="0" smtClean="0"/>
              <a:t>It is lightweight and easy to use</a:t>
            </a:r>
          </a:p>
          <a:p>
            <a:r>
              <a:rPr lang="en-US" dirty="0" smtClean="0"/>
              <a:t>Perfect for </a:t>
            </a:r>
            <a:r>
              <a:rPr lang="en-US" dirty="0" err="1" smtClean="0"/>
              <a:t>RESTful</a:t>
            </a:r>
            <a:r>
              <a:rPr lang="en-US" dirty="0" smtClean="0"/>
              <a:t> application back ends</a:t>
            </a:r>
          </a:p>
          <a:p>
            <a:r>
              <a:rPr lang="en-US" dirty="0" smtClean="0"/>
              <a:t>It’s a great way to learn and use </a:t>
            </a:r>
            <a:r>
              <a:rPr lang="en-US" dirty="0" err="1"/>
              <a:t>S</a:t>
            </a:r>
            <a:r>
              <a:rPr lang="en-US" dirty="0" err="1" smtClean="0"/>
              <a:t>ymfony</a:t>
            </a:r>
            <a:r>
              <a:rPr lang="en-US" dirty="0" smtClean="0"/>
              <a:t> components without the complexity of Drupal or </a:t>
            </a:r>
            <a:r>
              <a:rPr lang="en-US" dirty="0" err="1" smtClean="0"/>
              <a:t>Symfony</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4527" y="2853153"/>
            <a:ext cx="5587301" cy="3326984"/>
          </a:xfrm>
          <a:prstGeom prst="rect">
            <a:avLst/>
          </a:prstGeom>
        </p:spPr>
      </p:pic>
    </p:spTree>
    <p:extLst>
      <p:ext uri="{BB962C8B-B14F-4D97-AF65-F5344CB8AC3E}">
        <p14:creationId xmlns:p14="http://schemas.microsoft.com/office/powerpoint/2010/main" val="2260421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Yamiko LLC">
      <a:dk1>
        <a:srgbClr val="000000"/>
      </a:dk1>
      <a:lt1>
        <a:sysClr val="window" lastClr="FFFFFF"/>
      </a:lt1>
      <a:dk2>
        <a:srgbClr val="BF1E2E"/>
      </a:dk2>
      <a:lt2>
        <a:srgbClr val="E7E6E6"/>
      </a:lt2>
      <a:accent1>
        <a:srgbClr val="BF1E2E"/>
      </a:accent1>
      <a:accent2>
        <a:srgbClr val="ED7D31"/>
      </a:accent2>
      <a:accent3>
        <a:srgbClr val="A5A5A5"/>
      </a:accent3>
      <a:accent4>
        <a:srgbClr val="FFC000"/>
      </a:accent4>
      <a:accent5>
        <a:srgbClr val="FF0000"/>
      </a:accent5>
      <a:accent6>
        <a:srgbClr val="70AD47"/>
      </a:accent6>
      <a:hlink>
        <a:srgbClr val="0563C1"/>
      </a:hlink>
      <a:folHlink>
        <a:srgbClr val="954F72"/>
      </a:folHlink>
    </a:clrScheme>
    <a:fontScheme name="Yamiko">
      <a:majorFont>
        <a:latin typeface="Open Sans"/>
        <a:ea typeface=""/>
        <a:cs typeface=""/>
      </a:majorFont>
      <a:minorFont>
        <a:latin typeface="Open Sans"/>
        <a:ea typeface=""/>
        <a:cs typeface=""/>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AE901BC-D190-49E6-8B33-2F32A0F2BF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TC103457515[[fn=View]]</Template>
  <TotalTime>0</TotalTime>
  <Words>2661</Words>
  <Application>Microsoft Office PowerPoint</Application>
  <PresentationFormat>Widescreen</PresentationFormat>
  <Paragraphs>509</Paragraphs>
  <Slides>67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67</vt:i4>
      </vt:variant>
    </vt:vector>
  </HeadingPairs>
  <TitlesOfParts>
    <vt:vector size="74" baseType="lpstr">
      <vt:lpstr>Arial</vt:lpstr>
      <vt:lpstr>Calibri</vt:lpstr>
      <vt:lpstr>Courier New</vt:lpstr>
      <vt:lpstr>Kaushan Script</vt:lpstr>
      <vt:lpstr>Open Sans</vt:lpstr>
      <vt:lpstr>Wingdings 2</vt:lpstr>
      <vt:lpstr>View</vt:lpstr>
      <vt:lpstr>A Tour of Silex and Symfony Components</vt:lpstr>
      <vt:lpstr>Wait… Not Drupal?</vt:lpstr>
      <vt:lpstr>Self Introduction</vt:lpstr>
      <vt:lpstr>What is Symfony?</vt:lpstr>
      <vt:lpstr>What’s so Great About That?</vt:lpstr>
      <vt:lpstr>Components Used in Drupal </vt:lpstr>
      <vt:lpstr>I’m Covering</vt:lpstr>
      <vt:lpstr>Silex</vt:lpstr>
      <vt:lpstr>What is Silex?</vt:lpstr>
      <vt:lpstr>Install</vt:lpstr>
      <vt:lpstr>.htaccess</vt:lpstr>
      <vt:lpstr>Creating your app</vt:lpstr>
      <vt:lpstr>RESTful Routing</vt:lpstr>
      <vt:lpstr>Hello Silex</vt:lpstr>
      <vt:lpstr>Capture Values</vt:lpstr>
      <vt:lpstr>Assert Captured Values</vt:lpstr>
      <vt:lpstr>Convert</vt:lpstr>
      <vt:lpstr>Binding Routes</vt:lpstr>
      <vt:lpstr>Map Routes to Methods</vt:lpstr>
      <vt:lpstr>Configuring and  Extending Silex</vt:lpstr>
      <vt:lpstr>Configuration</vt:lpstr>
      <vt:lpstr>Configuration</vt:lpstr>
      <vt:lpstr>Service Providers</vt:lpstr>
      <vt:lpstr>Service Providers for Silex</vt:lpstr>
      <vt:lpstr>Installing Service Providers</vt:lpstr>
      <vt:lpstr>Configuring Service Providers</vt:lpstr>
      <vt:lpstr>Configuring Service Providers</vt:lpstr>
      <vt:lpstr>Make Your Own</vt:lpstr>
      <vt:lpstr>Organizing Silex</vt:lpstr>
      <vt:lpstr>Move Configuration to YAML</vt:lpstr>
      <vt:lpstr>Group Controllers   with the Controller Factory</vt:lpstr>
      <vt:lpstr>Make Your Own Application</vt:lpstr>
      <vt:lpstr>Controllers as Services</vt:lpstr>
      <vt:lpstr>Controllers as Services</vt:lpstr>
      <vt:lpstr>Twig</vt:lpstr>
      <vt:lpstr>Basic Example</vt:lpstr>
      <vt:lpstr>Loaders</vt:lpstr>
      <vt:lpstr>File System Loader</vt:lpstr>
      <vt:lpstr>Namespaces</vt:lpstr>
      <vt:lpstr>Chain Loader</vt:lpstr>
      <vt:lpstr>Add Extensions</vt:lpstr>
      <vt:lpstr>File System Component</vt:lpstr>
      <vt:lpstr>Basic Methods</vt:lpstr>
      <vt:lpstr>More Methods</vt:lpstr>
      <vt:lpstr>YAML Component</vt:lpstr>
      <vt:lpstr>Reading YAML</vt:lpstr>
      <vt:lpstr>Dumping YAML</vt:lpstr>
      <vt:lpstr>Static Methods</vt:lpstr>
      <vt:lpstr>Serializer Component</vt:lpstr>
      <vt:lpstr>The Process</vt:lpstr>
      <vt:lpstr>Creating a Serializer</vt:lpstr>
      <vt:lpstr>A Sample Object to Serialize</vt:lpstr>
      <vt:lpstr>Serializing the Object</vt:lpstr>
      <vt:lpstr>Console Component</vt:lpstr>
      <vt:lpstr>Application Controller</vt:lpstr>
      <vt:lpstr>Basic Command</vt:lpstr>
      <vt:lpstr>Basic Command</vt:lpstr>
      <vt:lpstr>Coloring Output</vt:lpstr>
      <vt:lpstr>Define Your Own Style</vt:lpstr>
      <vt:lpstr>Asking the User a Question</vt:lpstr>
      <vt:lpstr>Hiding Input</vt:lpstr>
      <vt:lpstr>Confirmation</vt:lpstr>
      <vt:lpstr>Multiple Choice</vt:lpstr>
      <vt:lpstr>End</vt:lpstr>
      <vt:lpstr>Further Reading</vt:lpstr>
      <vt:lpstr>Questions?</vt:lpstr>
      <vt:lpstr>Credits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2014-10-01T19:40:25Z</dcterms:created>
  <dcterms:modified xsi:type="dcterms:W3CDTF">2014-10-19T16:51:20Z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TC030395169991</vt:lpwstr>
  </property>
</Properties>
</file>